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5" r:id="rId1"/>
  </p:sldMasterIdLst>
  <p:notesMasterIdLst>
    <p:notesMasterId r:id="rId16"/>
  </p:notesMasterIdLst>
  <p:handoutMasterIdLst>
    <p:handoutMasterId r:id="rId17"/>
  </p:handoutMasterIdLst>
  <p:sldIdLst>
    <p:sldId id="258" r:id="rId2"/>
    <p:sldId id="259" r:id="rId3"/>
    <p:sldId id="260" r:id="rId4"/>
    <p:sldId id="264" r:id="rId5"/>
    <p:sldId id="545" r:id="rId6"/>
    <p:sldId id="546" r:id="rId7"/>
    <p:sldId id="547" r:id="rId8"/>
    <p:sldId id="549" r:id="rId9"/>
    <p:sldId id="550" r:id="rId10"/>
    <p:sldId id="551" r:id="rId11"/>
    <p:sldId id="552" r:id="rId12"/>
    <p:sldId id="554" r:id="rId13"/>
    <p:sldId id="555" r:id="rId14"/>
    <p:sldId id="263" r:id="rId15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C5EA"/>
    <a:srgbClr val="0E3881"/>
    <a:srgbClr val="0046AD"/>
    <a:srgbClr val="008345"/>
    <a:srgbClr val="F0A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94" autoAdjust="0"/>
    <p:restoredTop sz="94426" autoAdjust="0"/>
  </p:normalViewPr>
  <p:slideViewPr>
    <p:cSldViewPr snapToGrid="0" snapToObjects="1" showGuides="1">
      <p:cViewPr varScale="1">
        <p:scale>
          <a:sx n="201" d="100"/>
          <a:sy n="201" d="100"/>
        </p:scale>
        <p:origin x="1280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110" d="100"/>
          <a:sy n="110" d="100"/>
        </p:scale>
        <p:origin x="314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E44F1B-6222-8046-9F90-D0EC86C1B889}" type="datetimeFigureOut">
              <a:rPr lang="en-US" smtClean="0"/>
              <a:t>9/8/19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9BC5A6-D99D-C049-B864-F62FA786E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8228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C9ED04-A620-E245-A445-37C487455312}" type="datetimeFigureOut">
              <a:rPr lang="ru-RU" smtClean="0"/>
              <a:t>09.09.2019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C426D8-AE03-0A44-AF3E-1A1AC5CCCC1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22515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426D8-AE03-0A44-AF3E-1A1AC5CCCC13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0109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426D8-AE03-0A44-AF3E-1A1AC5CCCC13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8110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426D8-AE03-0A44-AF3E-1A1AC5CCCC13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5093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426D8-AE03-0A44-AF3E-1A1AC5CCCC13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44524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426D8-AE03-0A44-AF3E-1A1AC5CCCC13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45078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426D8-AE03-0A44-AF3E-1A1AC5CCCC13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552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426D8-AE03-0A44-AF3E-1A1AC5CCCC13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16477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426D8-AE03-0A44-AF3E-1A1AC5CCCC13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22839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426D8-AE03-0A44-AF3E-1A1AC5CCCC13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4057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DA0DF-88AE-754D-857D-514AF8DFED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0D352E-3623-094D-8860-DC74FBBB40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BBF9A-FA76-8B43-A3C2-8550DC7C8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5F91D1-BDE7-D441-BDA0-CF916B4A5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4A872-97CA-D34E-ABD3-065093234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063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9B02F-9A58-C947-8972-28DC7B001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80A3EF-F2D3-9041-92E9-3001A6125D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1D11C-B20F-9E4F-AF6A-967723AD4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DF237D-6629-8F4C-8F6E-63F34AE45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A65AF2-1096-CC44-92A3-8C962B8DE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393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41ADFF-0789-F149-A466-4E61BA2D53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CC82CF-CCB6-4B49-A576-B62D330B7F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30B1F-EAA9-994D-B246-F128528F9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599E04-48F8-0748-8ECF-3E6A8C81A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8E39F-39E9-1A4E-B365-585DAE812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5034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5304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6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ACEB-130D-874A-98CE-929040DD0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C2AE0-ACC3-9D45-A1B1-43856D326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93C54-7DFD-3044-B4F1-47C143B8C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A3D97-6B47-9D47-A5BE-A126CBB8F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FD344-9DA4-6444-995D-1F305354E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2567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72090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3718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8B674-215E-FF4C-98C6-1D2EB5422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F27BD3-B4F9-EE4E-ACAC-4E72464E3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C8B04-9043-3B4F-A1BA-B2F12AA7E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28236-810D-9442-910B-60DBDE9B3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96D77-08CF-3D41-B5C7-B477C5CCC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700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505C4-0104-0649-BF6A-8379BF7E6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E1195-89BA-E244-8101-B43A315E7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77D21F-53B6-5845-AFFC-B2951DC2CA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253514-B04B-3948-9DD5-36503350F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D0EEE6-FACA-2A43-8DAD-05017AF7A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4A2B1F-332C-E249-8451-1F3129E0A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474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56A0A-97C2-DE40-B39B-83DC802E4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5756B-131B-054B-9A33-8B98479D8C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28D81-6BBC-6B47-A992-5DD7B9375D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C1CE43-1621-6D49-96A1-9F2C83B878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265FC1-801F-1049-AAE0-51E8BA7B5E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3930E7-F899-7746-9967-99FAA38E8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007868-874C-1C49-A7E4-A6D8245AB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35F500-27CA-4848-96F9-297E5A355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459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E4FAF-1251-6343-BAAB-120247171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22E017-76E5-9241-9DFB-7F123B6F9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2140AB-7ECA-0A4D-BC7D-FC641B029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305A2D-3173-4040-940A-47B05167B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081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9F9991-9158-764D-AF2E-C31FED96C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5F2063-1E43-5B40-9B2E-66AD308DE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3F7D04-F866-554B-805F-B604338FF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884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3AE4B-8C1D-6C42-82B1-DF1449719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D206F-0F9C-BB4C-A7B2-DC9FB7701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4E8627-29FB-E049-BD06-81EC502D09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D85734-310D-8D42-8457-7AE65FC9B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78240B-F5CC-8D4C-9D39-74D170135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0A7868-5D63-FC40-9002-35A14FF8B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941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12C05-12DC-5346-915E-C10BB842E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1BBC15-AD01-F444-BFE8-1A7D19463C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80857B-E32A-9B4B-A4CC-E06C78E6B7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B66A1C-FC97-CD4B-A7AB-29568811E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932DA9-4463-3C43-BD56-C3F62D8DF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5FAA90-6665-5147-ADF8-134AC904E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485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8B22A1-23FF-4B43-A53A-5965EAF5C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21C5A0-808B-BD4E-930A-8432ACEC1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03455-F388-6D4A-AC01-BED5C84C11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F7171C-89AA-4949-B3F2-44191BDF6D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35766-8A24-C642-9407-D67EA6BA45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596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49" r:id="rId13"/>
    <p:sldLayoutId id="2147483651" r:id="rId14"/>
    <p:sldLayoutId id="2147483652" r:id="rId15"/>
    <p:sldLayoutId id="2147483653" r:id="rId16"/>
    <p:sldLayoutId id="2147483654" r:id="rId17"/>
    <p:sldLayoutId id="2147483656" r:id="rId18"/>
    <p:sldLayoutId id="2147483657" r:id="rId19"/>
    <p:sldLayoutId id="2147483658" r:id="rId20"/>
    <p:sldLayoutId id="2147483659" r:id="rId21"/>
    <p:sldLayoutId id="2147483660" r:id="rId22"/>
    <p:sldLayoutId id="2147483661" r:id="rId2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emf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2.jpg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11" Type="http://schemas.openxmlformats.org/officeDocument/2006/relationships/image" Target="../media/image13.emf"/><Relationship Id="rId5" Type="http://schemas.openxmlformats.org/officeDocument/2006/relationships/image" Target="../media/image8.emf"/><Relationship Id="rId10" Type="http://schemas.openxmlformats.org/officeDocument/2006/relationships/image" Target="../media/image12.emf"/><Relationship Id="rId4" Type="http://schemas.openxmlformats.org/officeDocument/2006/relationships/image" Target="../media/image7.emf"/><Relationship Id="rId9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281940" y="-365761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3" y="0"/>
            <a:ext cx="913047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715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7C69B-660F-0742-ACC9-CC2E6F067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8">
            <a:extLst>
              <a:ext uri="{FF2B5EF4-FFF2-40B4-BE49-F238E27FC236}">
                <a16:creationId xmlns:a16="http://schemas.microsoft.com/office/drawing/2014/main" id="{DAFDEF44-382B-2C4B-8ADB-8495A7409BEA}"/>
              </a:ext>
            </a:extLst>
          </p:cNvPr>
          <p:cNvSpPr txBox="1">
            <a:spLocks/>
          </p:cNvSpPr>
          <p:nvPr/>
        </p:nvSpPr>
        <p:spPr bwMode="auto">
          <a:xfrm>
            <a:off x="381000" y="931333"/>
            <a:ext cx="83820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Algorithm of flow rate recalculation to actual value is one of the key algorithms of raw data processing. </a:t>
            </a:r>
          </a:p>
          <a:p>
            <a:endParaRPr lang="en-US" sz="2000" b="1" dirty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D81EAB-05FA-814D-8CCC-70471EE4863A}"/>
              </a:ext>
            </a:extLst>
          </p:cNvPr>
          <p:cNvSpPr txBox="1">
            <a:spLocks/>
          </p:cNvSpPr>
          <p:nvPr/>
        </p:nvSpPr>
        <p:spPr bwMode="auto">
          <a:xfrm>
            <a:off x="1890344" y="4813567"/>
            <a:ext cx="8030309" cy="34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900" dirty="0">
                <a:solidFill>
                  <a:srgbClr val="000000"/>
                </a:solidFill>
              </a:rPr>
              <a:t>SPE-198673-MS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</a:t>
            </a:r>
            <a:r>
              <a:rPr lang="en-US" sz="900" dirty="0">
                <a:solidFill>
                  <a:srgbClr val="000000"/>
                </a:solidFill>
              </a:rPr>
              <a:t>AI-based ESP Optimal Control Solution To Optimize Oil Flow Across Multiple Wells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Dmitry </a:t>
            </a:r>
            <a:r>
              <a:rPr lang="en-US" altLang="en-US" sz="900" dirty="0" err="1">
                <a:solidFill>
                  <a:srgbClr val="000000"/>
                </a:solidFill>
                <a:cs typeface="Arial" panose="020B0604020202020204" pitchFamily="34" charset="0"/>
              </a:rPr>
              <a:t>Krikunov</a:t>
            </a:r>
            <a:endParaRPr lang="en-US" altLang="en-US" sz="9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425FA293-4547-F548-90F1-F3FF523BBC64}"/>
              </a:ext>
            </a:extLst>
          </p:cNvPr>
          <p:cNvSpPr txBox="1"/>
          <p:nvPr/>
        </p:nvSpPr>
        <p:spPr>
          <a:xfrm>
            <a:off x="1030170" y="2463325"/>
            <a:ext cx="4427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</a:t>
            </a:r>
          </a:p>
        </p:txBody>
      </p:sp>
      <p:grpSp>
        <p:nvGrpSpPr>
          <p:cNvPr id="122" name="Group 3">
            <a:extLst>
              <a:ext uri="{FF2B5EF4-FFF2-40B4-BE49-F238E27FC236}">
                <a16:creationId xmlns:a16="http://schemas.microsoft.com/office/drawing/2014/main" id="{2C96135B-9472-C141-B617-D7AAD447830F}"/>
              </a:ext>
            </a:extLst>
          </p:cNvPr>
          <p:cNvGrpSpPr>
            <a:grpSpLocks/>
          </p:cNvGrpSpPr>
          <p:nvPr/>
        </p:nvGrpSpPr>
        <p:grpSpPr bwMode="auto">
          <a:xfrm>
            <a:off x="21413" y="2227846"/>
            <a:ext cx="4373558" cy="1565144"/>
            <a:chOff x="2865501" y="2484947"/>
            <a:chExt cx="6304861" cy="2428532"/>
          </a:xfrm>
        </p:grpSpPr>
        <p:grpSp>
          <p:nvGrpSpPr>
            <p:cNvPr id="123" name="Group 48">
              <a:extLst>
                <a:ext uri="{FF2B5EF4-FFF2-40B4-BE49-F238E27FC236}">
                  <a16:creationId xmlns:a16="http://schemas.microsoft.com/office/drawing/2014/main" id="{5E153F47-64A4-8948-B49E-DC35BF4F88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865501" y="2484947"/>
              <a:ext cx="6304861" cy="2428532"/>
              <a:chOff x="3481691" y="2458964"/>
              <a:chExt cx="5108469" cy="1820237"/>
            </a:xfrm>
          </p:grpSpPr>
          <p:cxnSp>
            <p:nvCxnSpPr>
              <p:cNvPr id="125" name="Прямая соединительная линия 71">
                <a:extLst>
                  <a:ext uri="{FF2B5EF4-FFF2-40B4-BE49-F238E27FC236}">
                    <a16:creationId xmlns:a16="http://schemas.microsoft.com/office/drawing/2014/main" id="{DBC4C9BC-E8BE-F145-BBE4-328C0FC64E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84581" y="3818106"/>
                <a:ext cx="4915551" cy="8331"/>
              </a:xfrm>
              <a:prstGeom prst="line">
                <a:avLst/>
              </a:prstGeom>
              <a:ln w="50800">
                <a:solidFill>
                  <a:srgbClr val="D9E0E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6" name="Rectangle 5">
                <a:extLst>
                  <a:ext uri="{FF2B5EF4-FFF2-40B4-BE49-F238E27FC236}">
                    <a16:creationId xmlns:a16="http://schemas.microsoft.com/office/drawing/2014/main" id="{12D6445C-A997-CE42-A075-C4E50710EED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96870" y="3854273"/>
                <a:ext cx="306098" cy="3579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tlCol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rtl="0" eaLnBrk="1" hangingPunct="1"/>
                <a:r>
                  <a:rPr lang="en-US" sz="14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</a:p>
            </p:txBody>
          </p:sp>
          <p:sp>
            <p:nvSpPr>
              <p:cNvPr id="127" name="Rectangle 6">
                <a:extLst>
                  <a:ext uri="{FF2B5EF4-FFF2-40B4-BE49-F238E27FC236}">
                    <a16:creationId xmlns:a16="http://schemas.microsoft.com/office/drawing/2014/main" id="{1D1E3DDA-7B11-DB45-A8C1-0710DCE45D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87013" y="3921261"/>
                <a:ext cx="703147" cy="3579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rtlCol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rtl="0" eaLnBrk="1" hangingPunct="1"/>
                <a:r>
                  <a:rPr lang="en-US" sz="14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24</a:t>
                </a:r>
              </a:p>
            </p:txBody>
          </p:sp>
          <p:sp>
            <p:nvSpPr>
              <p:cNvPr id="128" name="Прямоугольник 73">
                <a:extLst>
                  <a:ext uri="{FF2B5EF4-FFF2-40B4-BE49-F238E27FC236}">
                    <a16:creationId xmlns:a16="http://schemas.microsoft.com/office/drawing/2014/main" id="{8B0069E1-9E1B-E54A-BA2C-AF7D1B47017B}"/>
                  </a:ext>
                </a:extLst>
              </p:cNvPr>
              <p:cNvSpPr/>
              <p:nvPr/>
            </p:nvSpPr>
            <p:spPr>
              <a:xfrm>
                <a:off x="3778785" y="2691041"/>
                <a:ext cx="137614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9" name="Прямоугольник 73">
                <a:extLst>
                  <a:ext uri="{FF2B5EF4-FFF2-40B4-BE49-F238E27FC236}">
                    <a16:creationId xmlns:a16="http://schemas.microsoft.com/office/drawing/2014/main" id="{24AA9CC1-8336-E742-AB69-65C5E74E7E42}"/>
                  </a:ext>
                </a:extLst>
              </p:cNvPr>
              <p:cNvSpPr/>
              <p:nvPr/>
            </p:nvSpPr>
            <p:spPr>
              <a:xfrm>
                <a:off x="4252077" y="2691041"/>
                <a:ext cx="137614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0" name="Прямоугольник 73">
                <a:extLst>
                  <a:ext uri="{FF2B5EF4-FFF2-40B4-BE49-F238E27FC236}">
                    <a16:creationId xmlns:a16="http://schemas.microsoft.com/office/drawing/2014/main" id="{29E43097-DBEF-8E43-8FB1-55A39FFF97F9}"/>
                  </a:ext>
                </a:extLst>
              </p:cNvPr>
              <p:cNvSpPr/>
              <p:nvPr/>
            </p:nvSpPr>
            <p:spPr>
              <a:xfrm>
                <a:off x="4963301" y="2691041"/>
                <a:ext cx="137615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1" name="Прямоугольник 73">
                <a:extLst>
                  <a:ext uri="{FF2B5EF4-FFF2-40B4-BE49-F238E27FC236}">
                    <a16:creationId xmlns:a16="http://schemas.microsoft.com/office/drawing/2014/main" id="{E4FD4FE0-63D5-3845-A8CE-E6AB07CCBBDE}"/>
                  </a:ext>
                </a:extLst>
              </p:cNvPr>
              <p:cNvSpPr/>
              <p:nvPr/>
            </p:nvSpPr>
            <p:spPr>
              <a:xfrm>
                <a:off x="5436594" y="2691041"/>
                <a:ext cx="137615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2" name="Прямоугольник 73">
                <a:extLst>
                  <a:ext uri="{FF2B5EF4-FFF2-40B4-BE49-F238E27FC236}">
                    <a16:creationId xmlns:a16="http://schemas.microsoft.com/office/drawing/2014/main" id="{4C569540-85BE-344F-832C-39DC6431A4C2}"/>
                  </a:ext>
                </a:extLst>
              </p:cNvPr>
              <p:cNvSpPr/>
              <p:nvPr/>
            </p:nvSpPr>
            <p:spPr>
              <a:xfrm>
                <a:off x="6384464" y="2691041"/>
                <a:ext cx="136329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3" name="Прямоугольник 73">
                <a:extLst>
                  <a:ext uri="{FF2B5EF4-FFF2-40B4-BE49-F238E27FC236}">
                    <a16:creationId xmlns:a16="http://schemas.microsoft.com/office/drawing/2014/main" id="{99FEAF40-6B7E-4849-AEF6-481A625517A2}"/>
                  </a:ext>
                </a:extLst>
              </p:cNvPr>
              <p:cNvSpPr/>
              <p:nvPr/>
            </p:nvSpPr>
            <p:spPr>
              <a:xfrm>
                <a:off x="6857757" y="2691041"/>
                <a:ext cx="137614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4" name="Прямоугольник 73">
                <a:extLst>
                  <a:ext uri="{FF2B5EF4-FFF2-40B4-BE49-F238E27FC236}">
                    <a16:creationId xmlns:a16="http://schemas.microsoft.com/office/drawing/2014/main" id="{077BBF79-10F9-E447-B887-30EBF3E78377}"/>
                  </a:ext>
                </a:extLst>
              </p:cNvPr>
              <p:cNvSpPr/>
              <p:nvPr/>
            </p:nvSpPr>
            <p:spPr>
              <a:xfrm>
                <a:off x="7331049" y="2691041"/>
                <a:ext cx="51445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5" name="Прямоугольник 73">
                <a:extLst>
                  <a:ext uri="{FF2B5EF4-FFF2-40B4-BE49-F238E27FC236}">
                    <a16:creationId xmlns:a16="http://schemas.microsoft.com/office/drawing/2014/main" id="{A918334B-0F34-C741-94D4-6FDADD16865E}"/>
                  </a:ext>
                </a:extLst>
              </p:cNvPr>
              <p:cNvSpPr/>
              <p:nvPr/>
            </p:nvSpPr>
            <p:spPr>
              <a:xfrm>
                <a:off x="7805627" y="2691041"/>
                <a:ext cx="136329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6" name="Прямоугольник 73">
                <a:extLst>
                  <a:ext uri="{FF2B5EF4-FFF2-40B4-BE49-F238E27FC236}">
                    <a16:creationId xmlns:a16="http://schemas.microsoft.com/office/drawing/2014/main" id="{2B32E11D-7552-624E-A930-15A163706882}"/>
                  </a:ext>
                </a:extLst>
              </p:cNvPr>
              <p:cNvSpPr/>
              <p:nvPr/>
            </p:nvSpPr>
            <p:spPr>
              <a:xfrm>
                <a:off x="8278919" y="2691041"/>
                <a:ext cx="137615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7" name="Прямоугольник 73">
                <a:extLst>
                  <a:ext uri="{FF2B5EF4-FFF2-40B4-BE49-F238E27FC236}">
                    <a16:creationId xmlns:a16="http://schemas.microsoft.com/office/drawing/2014/main" id="{8DC0F6BE-C39B-AE45-809C-FCE7A7BB11DE}"/>
                  </a:ext>
                </a:extLst>
              </p:cNvPr>
              <p:cNvSpPr/>
              <p:nvPr/>
            </p:nvSpPr>
            <p:spPr>
              <a:xfrm>
                <a:off x="4490009" y="2691041"/>
                <a:ext cx="136329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8" name="Прямоугольник 73">
                <a:extLst>
                  <a:ext uri="{FF2B5EF4-FFF2-40B4-BE49-F238E27FC236}">
                    <a16:creationId xmlns:a16="http://schemas.microsoft.com/office/drawing/2014/main" id="{27308BA1-22F3-A346-B83C-FE2F2C9D347D}"/>
                  </a:ext>
                </a:extLst>
              </p:cNvPr>
              <p:cNvSpPr/>
              <p:nvPr/>
            </p:nvSpPr>
            <p:spPr>
              <a:xfrm>
                <a:off x="4015431" y="2691041"/>
                <a:ext cx="137614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9" name="Прямоугольник 73">
                <a:extLst>
                  <a:ext uri="{FF2B5EF4-FFF2-40B4-BE49-F238E27FC236}">
                    <a16:creationId xmlns:a16="http://schemas.microsoft.com/office/drawing/2014/main" id="{EA0139E5-27F7-874A-B604-11F6EA294317}"/>
                  </a:ext>
                </a:extLst>
              </p:cNvPr>
              <p:cNvSpPr/>
              <p:nvPr/>
            </p:nvSpPr>
            <p:spPr>
              <a:xfrm>
                <a:off x="4726655" y="2691041"/>
                <a:ext cx="136329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0" name="Прямоугольник 73">
                <a:extLst>
                  <a:ext uri="{FF2B5EF4-FFF2-40B4-BE49-F238E27FC236}">
                    <a16:creationId xmlns:a16="http://schemas.microsoft.com/office/drawing/2014/main" id="{EDE0CCEE-2F93-3B48-A95A-354B9CEBC71A}"/>
                  </a:ext>
                </a:extLst>
              </p:cNvPr>
              <p:cNvSpPr/>
              <p:nvPr/>
            </p:nvSpPr>
            <p:spPr>
              <a:xfrm>
                <a:off x="5199947" y="2691041"/>
                <a:ext cx="137615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1" name="Прямоугольник 73">
                <a:extLst>
                  <a:ext uri="{FF2B5EF4-FFF2-40B4-BE49-F238E27FC236}">
                    <a16:creationId xmlns:a16="http://schemas.microsoft.com/office/drawing/2014/main" id="{C945F512-85A8-364E-9A23-116FDDA0FC5D}"/>
                  </a:ext>
                </a:extLst>
              </p:cNvPr>
              <p:cNvSpPr/>
              <p:nvPr/>
            </p:nvSpPr>
            <p:spPr>
              <a:xfrm>
                <a:off x="6147818" y="2691041"/>
                <a:ext cx="136329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2" name="Прямоугольник 73">
                <a:extLst>
                  <a:ext uri="{FF2B5EF4-FFF2-40B4-BE49-F238E27FC236}">
                    <a16:creationId xmlns:a16="http://schemas.microsoft.com/office/drawing/2014/main" id="{6EADE248-B585-5348-B95A-14936132F022}"/>
                  </a:ext>
                </a:extLst>
              </p:cNvPr>
              <p:cNvSpPr/>
              <p:nvPr/>
            </p:nvSpPr>
            <p:spPr>
              <a:xfrm>
                <a:off x="6621111" y="2691041"/>
                <a:ext cx="137614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3" name="Прямоугольник 73">
                <a:extLst>
                  <a:ext uri="{FF2B5EF4-FFF2-40B4-BE49-F238E27FC236}">
                    <a16:creationId xmlns:a16="http://schemas.microsoft.com/office/drawing/2014/main" id="{5FBBDDE0-80BD-0344-8827-D7F22902EE98}"/>
                  </a:ext>
                </a:extLst>
              </p:cNvPr>
              <p:cNvSpPr/>
              <p:nvPr/>
            </p:nvSpPr>
            <p:spPr>
              <a:xfrm>
                <a:off x="7094403" y="2691041"/>
                <a:ext cx="137614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4" name="Прямоугольник 73">
                <a:extLst>
                  <a:ext uri="{FF2B5EF4-FFF2-40B4-BE49-F238E27FC236}">
                    <a16:creationId xmlns:a16="http://schemas.microsoft.com/office/drawing/2014/main" id="{FB8BEFF0-101A-0A41-9B02-5E17D842A68A}"/>
                  </a:ext>
                </a:extLst>
              </p:cNvPr>
              <p:cNvSpPr/>
              <p:nvPr/>
            </p:nvSpPr>
            <p:spPr>
              <a:xfrm>
                <a:off x="7568981" y="2691041"/>
                <a:ext cx="136329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5" name="Прямоугольник 73">
                <a:extLst>
                  <a:ext uri="{FF2B5EF4-FFF2-40B4-BE49-F238E27FC236}">
                    <a16:creationId xmlns:a16="http://schemas.microsoft.com/office/drawing/2014/main" id="{6E547CCA-81DB-574C-9BA7-CC8B64181B0C}"/>
                  </a:ext>
                </a:extLst>
              </p:cNvPr>
              <p:cNvSpPr/>
              <p:nvPr/>
            </p:nvSpPr>
            <p:spPr>
              <a:xfrm>
                <a:off x="8042273" y="2691041"/>
                <a:ext cx="137615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6" name="Rectangle 25">
                <a:extLst>
                  <a:ext uri="{FF2B5EF4-FFF2-40B4-BE49-F238E27FC236}">
                    <a16:creationId xmlns:a16="http://schemas.microsoft.com/office/drawing/2014/main" id="{F552B81E-8A35-0F4C-B3EC-87ED7234BCA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81691" y="2458964"/>
                <a:ext cx="306098" cy="3579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rtlCol="0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rtl="0" eaLnBrk="1" hangingPunct="1"/>
                <a:r>
                  <a:rPr lang="en-US" sz="14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  <a:endParaRPr lang="en-US" altLang="ru-RU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47" name="Straight Connector 27">
                <a:extLst>
                  <a:ext uri="{FF2B5EF4-FFF2-40B4-BE49-F238E27FC236}">
                    <a16:creationId xmlns:a16="http://schemas.microsoft.com/office/drawing/2014/main" id="{72225C93-1C2E-104E-86AD-4D4811B2FF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80255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28">
                <a:extLst>
                  <a:ext uri="{FF2B5EF4-FFF2-40B4-BE49-F238E27FC236}">
                    <a16:creationId xmlns:a16="http://schemas.microsoft.com/office/drawing/2014/main" id="{7963C6C9-3549-7D4C-8D1D-5988EB8A73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2692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Straight Connector 29">
                <a:extLst>
                  <a:ext uri="{FF2B5EF4-FFF2-40B4-BE49-F238E27FC236}">
                    <a16:creationId xmlns:a16="http://schemas.microsoft.com/office/drawing/2014/main" id="{42F70149-35E0-1541-A816-5EF7B82BDC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13159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30">
                <a:extLst>
                  <a:ext uri="{FF2B5EF4-FFF2-40B4-BE49-F238E27FC236}">
                    <a16:creationId xmlns:a16="http://schemas.microsoft.com/office/drawing/2014/main" id="{C6CF63F8-16A9-6D4F-8EC9-944E2FF61E3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2809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Connector 31">
                <a:extLst>
                  <a:ext uri="{FF2B5EF4-FFF2-40B4-BE49-F238E27FC236}">
                    <a16:creationId xmlns:a16="http://schemas.microsoft.com/office/drawing/2014/main" id="{31A9FE9D-D355-4C4E-8DE7-C5855F7409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13744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Connector 32">
                <a:extLst>
                  <a:ext uri="{FF2B5EF4-FFF2-40B4-BE49-F238E27FC236}">
                    <a16:creationId xmlns:a16="http://schemas.microsoft.com/office/drawing/2014/main" id="{5929AE3C-1478-AD47-8D15-06ADB306D7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13510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33">
                <a:extLst>
                  <a:ext uri="{FF2B5EF4-FFF2-40B4-BE49-F238E27FC236}">
                    <a16:creationId xmlns:a16="http://schemas.microsoft.com/office/drawing/2014/main" id="{40BF8D7C-9168-9F45-9527-7537F76CA8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13043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34">
                <a:extLst>
                  <a:ext uri="{FF2B5EF4-FFF2-40B4-BE49-F238E27FC236}">
                    <a16:creationId xmlns:a16="http://schemas.microsoft.com/office/drawing/2014/main" id="{3C57F092-CAC1-7B49-8184-E85F1C7441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269917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Straight Connector 35">
                <a:extLst>
                  <a:ext uri="{FF2B5EF4-FFF2-40B4-BE49-F238E27FC236}">
                    <a16:creationId xmlns:a16="http://schemas.microsoft.com/office/drawing/2014/main" id="{F253C5D3-96E3-DD49-AE68-6ED1A04E7A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45947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36">
                <a:extLst>
                  <a:ext uri="{FF2B5EF4-FFF2-40B4-BE49-F238E27FC236}">
                    <a16:creationId xmlns:a16="http://schemas.microsoft.com/office/drawing/2014/main" id="{7A815E80-EACD-A74A-9AEA-3B198D1F3F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46882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37">
                <a:extLst>
                  <a:ext uri="{FF2B5EF4-FFF2-40B4-BE49-F238E27FC236}">
                    <a16:creationId xmlns:a16="http://schemas.microsoft.com/office/drawing/2014/main" id="{81947FF4-54A9-834F-9646-4DC73DE987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46532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38">
                <a:extLst>
                  <a:ext uri="{FF2B5EF4-FFF2-40B4-BE49-F238E27FC236}">
                    <a16:creationId xmlns:a16="http://schemas.microsoft.com/office/drawing/2014/main" id="{80DB673C-7AEB-CC48-8501-7E5F1AC0DC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13394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39">
                <a:extLst>
                  <a:ext uri="{FF2B5EF4-FFF2-40B4-BE49-F238E27FC236}">
                    <a16:creationId xmlns:a16="http://schemas.microsoft.com/office/drawing/2014/main" id="{AA594FD2-F0CC-F946-84B6-9F8BC2F8DC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46298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40">
                <a:extLst>
                  <a:ext uri="{FF2B5EF4-FFF2-40B4-BE49-F238E27FC236}">
                    <a16:creationId xmlns:a16="http://schemas.microsoft.com/office/drawing/2014/main" id="{7F27B7CB-4797-D54F-BEE0-3864A88209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47117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41">
                <a:extLst>
                  <a:ext uri="{FF2B5EF4-FFF2-40B4-BE49-F238E27FC236}">
                    <a16:creationId xmlns:a16="http://schemas.microsoft.com/office/drawing/2014/main" id="{46A7707D-CC87-0548-9E56-D6CF5EED97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80021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42">
                <a:extLst>
                  <a:ext uri="{FF2B5EF4-FFF2-40B4-BE49-F238E27FC236}">
                    <a16:creationId xmlns:a16="http://schemas.microsoft.com/office/drawing/2014/main" id="{EBAD6309-480D-F541-A00F-DA0D61F358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79671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43">
                <a:extLst>
                  <a:ext uri="{FF2B5EF4-FFF2-40B4-BE49-F238E27FC236}">
                    <a16:creationId xmlns:a16="http://schemas.microsoft.com/office/drawing/2014/main" id="{BC5D3807-B60B-2F43-B57D-E1A6DA060C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79320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Straight Connector 44">
                <a:extLst>
                  <a:ext uri="{FF2B5EF4-FFF2-40B4-BE49-F238E27FC236}">
                    <a16:creationId xmlns:a16="http://schemas.microsoft.com/office/drawing/2014/main" id="{3F91F045-7B41-0F4A-97AF-E0C6F01577E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46181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45">
                <a:extLst>
                  <a:ext uri="{FF2B5EF4-FFF2-40B4-BE49-F238E27FC236}">
                    <a16:creationId xmlns:a16="http://schemas.microsoft.com/office/drawing/2014/main" id="{0E3924DC-E77B-C747-A5E6-7AF47213BF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79085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46">
                <a:extLst>
                  <a:ext uri="{FF2B5EF4-FFF2-40B4-BE49-F238E27FC236}">
                    <a16:creationId xmlns:a16="http://schemas.microsoft.com/office/drawing/2014/main" id="{E1FB1793-4037-B845-8A1D-F6240514D9A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79904" y="2458964"/>
                <a:ext cx="0" cy="1557895"/>
              </a:xfrm>
              <a:prstGeom prst="line">
                <a:avLst/>
              </a:prstGeom>
              <a:ln w="28575">
                <a:solidFill>
                  <a:srgbClr val="B8D24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7" name="Прямоугольник 73">
                <a:extLst>
                  <a:ext uri="{FF2B5EF4-FFF2-40B4-BE49-F238E27FC236}">
                    <a16:creationId xmlns:a16="http://schemas.microsoft.com/office/drawing/2014/main" id="{462EE681-F8E8-A141-99C8-469AC9F8A928}"/>
                  </a:ext>
                </a:extLst>
              </p:cNvPr>
              <p:cNvSpPr/>
              <p:nvPr/>
            </p:nvSpPr>
            <p:spPr>
              <a:xfrm>
                <a:off x="7405644" y="2691041"/>
                <a:ext cx="18006" cy="1118733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72000" rtlCol="0" anchor="b" anchorCtr="1"/>
              <a:lstStyle/>
              <a:p>
                <a:pPr algn="ctr" rtl="0">
                  <a:defRPr/>
                </a:pPr>
                <a:endPara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124" name="Straight Connector 4">
              <a:extLst>
                <a:ext uri="{FF2B5EF4-FFF2-40B4-BE49-F238E27FC236}">
                  <a16:creationId xmlns:a16="http://schemas.microsoft.com/office/drawing/2014/main" id="{A3F56523-948C-C447-8FA5-995BB7929F33}"/>
                </a:ext>
              </a:extLst>
            </p:cNvPr>
            <p:cNvCxnSpPr>
              <a:cxnSpLocks/>
            </p:cNvCxnSpPr>
            <p:nvPr/>
          </p:nvCxnSpPr>
          <p:spPr>
            <a:xfrm>
              <a:off x="3524242" y="4582522"/>
              <a:ext cx="1046048" cy="0"/>
            </a:xfrm>
            <a:prstGeom prst="line">
              <a:avLst/>
            </a:prstGeom>
            <a:ln w="28575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8" name="Group 48">
            <a:extLst>
              <a:ext uri="{FF2B5EF4-FFF2-40B4-BE49-F238E27FC236}">
                <a16:creationId xmlns:a16="http://schemas.microsoft.com/office/drawing/2014/main" id="{C6ED803F-0BBA-3A4D-96BC-37693CDB95B8}"/>
              </a:ext>
            </a:extLst>
          </p:cNvPr>
          <p:cNvGrpSpPr/>
          <p:nvPr/>
        </p:nvGrpSpPr>
        <p:grpSpPr>
          <a:xfrm>
            <a:off x="4602742" y="2219617"/>
            <a:ext cx="4377863" cy="1563411"/>
            <a:chOff x="6849590" y="4280193"/>
            <a:chExt cx="5505450" cy="2054628"/>
          </a:xfrm>
        </p:grpSpPr>
        <p:cxnSp>
          <p:nvCxnSpPr>
            <p:cNvPr id="169" name="Прямая соединительная линия 71">
              <a:extLst>
                <a:ext uri="{FF2B5EF4-FFF2-40B4-BE49-F238E27FC236}">
                  <a16:creationId xmlns:a16="http://schemas.microsoft.com/office/drawing/2014/main" id="{52CC7FF5-DD67-F34F-B8F2-B729B63DC22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960476" y="5813935"/>
              <a:ext cx="5297540" cy="9401"/>
            </a:xfrm>
            <a:prstGeom prst="line">
              <a:avLst/>
            </a:prstGeom>
            <a:ln w="50800">
              <a:solidFill>
                <a:srgbClr val="D9E0E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Rectangle 5">
              <a:extLst>
                <a:ext uri="{FF2B5EF4-FFF2-40B4-BE49-F238E27FC236}">
                  <a16:creationId xmlns:a16="http://schemas.microsoft.com/office/drawing/2014/main" id="{9DDE9267-B56A-6040-9737-F7DD46658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5948" y="5854748"/>
              <a:ext cx="329885" cy="404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tlCol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rtl="0" eaLnBrk="1" hangingPunct="1"/>
              <a:r>
                <a: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sp>
          <p:nvSpPr>
            <p:cNvPr id="171" name="Rectangle 6">
              <a:extLst>
                <a:ext uri="{FF2B5EF4-FFF2-40B4-BE49-F238E27FC236}">
                  <a16:creationId xmlns:a16="http://schemas.microsoft.com/office/drawing/2014/main" id="{00C526BB-A378-A748-B2DE-D5FA5D3787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97631" y="5930342"/>
              <a:ext cx="757409" cy="404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rtlCol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rtl="0" eaLnBrk="1" hangingPunct="1"/>
              <a:r>
                <a: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24</a:t>
              </a:r>
            </a:p>
          </p:txBody>
        </p:sp>
        <p:sp>
          <p:nvSpPr>
            <p:cNvPr id="172" name="Прямоугольник 73">
              <a:extLst>
                <a:ext uri="{FF2B5EF4-FFF2-40B4-BE49-F238E27FC236}">
                  <a16:creationId xmlns:a16="http://schemas.microsoft.com/office/drawing/2014/main" id="{2215B5E0-AA46-764A-AFBD-2B8EF1053AAD}"/>
                </a:ext>
              </a:extLst>
            </p:cNvPr>
            <p:cNvSpPr/>
            <p:nvPr/>
          </p:nvSpPr>
          <p:spPr bwMode="auto">
            <a:xfrm>
              <a:off x="7169771" y="4542083"/>
              <a:ext cx="148308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3" name="Прямоугольник 73">
              <a:extLst>
                <a:ext uri="{FF2B5EF4-FFF2-40B4-BE49-F238E27FC236}">
                  <a16:creationId xmlns:a16="http://schemas.microsoft.com/office/drawing/2014/main" id="{8896375E-9873-4D4A-B139-A8DFBCDE5CD2}"/>
                </a:ext>
              </a:extLst>
            </p:cNvPr>
            <p:cNvSpPr/>
            <p:nvPr/>
          </p:nvSpPr>
          <p:spPr bwMode="auto">
            <a:xfrm>
              <a:off x="7679843" y="4542083"/>
              <a:ext cx="148308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4" name="Прямоугольник 73">
              <a:extLst>
                <a:ext uri="{FF2B5EF4-FFF2-40B4-BE49-F238E27FC236}">
                  <a16:creationId xmlns:a16="http://schemas.microsoft.com/office/drawing/2014/main" id="{A28CC759-1239-164B-AE1C-A3380C852750}"/>
                </a:ext>
              </a:extLst>
            </p:cNvPr>
            <p:cNvSpPr/>
            <p:nvPr/>
          </p:nvSpPr>
          <p:spPr bwMode="auto">
            <a:xfrm>
              <a:off x="8446336" y="4542083"/>
              <a:ext cx="148309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5" name="Прямоугольник 73">
              <a:extLst>
                <a:ext uri="{FF2B5EF4-FFF2-40B4-BE49-F238E27FC236}">
                  <a16:creationId xmlns:a16="http://schemas.microsoft.com/office/drawing/2014/main" id="{64997942-19BC-6346-A850-77DEF079E935}"/>
                </a:ext>
              </a:extLst>
            </p:cNvPr>
            <p:cNvSpPr/>
            <p:nvPr/>
          </p:nvSpPr>
          <p:spPr bwMode="auto">
            <a:xfrm>
              <a:off x="8956409" y="4542083"/>
              <a:ext cx="148309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6" name="Прямоугольник 73">
              <a:extLst>
                <a:ext uri="{FF2B5EF4-FFF2-40B4-BE49-F238E27FC236}">
                  <a16:creationId xmlns:a16="http://schemas.microsoft.com/office/drawing/2014/main" id="{3036E11E-D063-BB40-B0E7-B1186F52568F}"/>
                </a:ext>
              </a:extLst>
            </p:cNvPr>
            <p:cNvSpPr/>
            <p:nvPr/>
          </p:nvSpPr>
          <p:spPr bwMode="auto">
            <a:xfrm>
              <a:off x="9977939" y="4542083"/>
              <a:ext cx="146923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7" name="Прямоугольник 73">
              <a:extLst>
                <a:ext uri="{FF2B5EF4-FFF2-40B4-BE49-F238E27FC236}">
                  <a16:creationId xmlns:a16="http://schemas.microsoft.com/office/drawing/2014/main" id="{B679C5D7-6421-934C-A9A1-8137D2358CE5}"/>
                </a:ext>
              </a:extLst>
            </p:cNvPr>
            <p:cNvSpPr/>
            <p:nvPr/>
          </p:nvSpPr>
          <p:spPr bwMode="auto">
            <a:xfrm>
              <a:off x="10488011" y="4542083"/>
              <a:ext cx="148308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8" name="Прямоугольник 73">
              <a:extLst>
                <a:ext uri="{FF2B5EF4-FFF2-40B4-BE49-F238E27FC236}">
                  <a16:creationId xmlns:a16="http://schemas.microsoft.com/office/drawing/2014/main" id="{EE3CA641-8263-3048-BFC6-32755CBDAA85}"/>
                </a:ext>
              </a:extLst>
            </p:cNvPr>
            <p:cNvSpPr/>
            <p:nvPr/>
          </p:nvSpPr>
          <p:spPr bwMode="auto">
            <a:xfrm>
              <a:off x="11509541" y="4542083"/>
              <a:ext cx="146923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9" name="Прямоугольник 73">
              <a:extLst>
                <a:ext uri="{FF2B5EF4-FFF2-40B4-BE49-F238E27FC236}">
                  <a16:creationId xmlns:a16="http://schemas.microsoft.com/office/drawing/2014/main" id="{A85FC496-58DC-F640-8FD5-EE4FE295D5BA}"/>
                </a:ext>
              </a:extLst>
            </p:cNvPr>
            <p:cNvSpPr/>
            <p:nvPr/>
          </p:nvSpPr>
          <p:spPr bwMode="auto">
            <a:xfrm>
              <a:off x="12019612" y="4542083"/>
              <a:ext cx="148309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0" name="Прямоугольник 73">
              <a:extLst>
                <a:ext uri="{FF2B5EF4-FFF2-40B4-BE49-F238E27FC236}">
                  <a16:creationId xmlns:a16="http://schemas.microsoft.com/office/drawing/2014/main" id="{C158CDF0-DF3B-804C-8889-8F941F4FD44A}"/>
                </a:ext>
              </a:extLst>
            </p:cNvPr>
            <p:cNvSpPr/>
            <p:nvPr/>
          </p:nvSpPr>
          <p:spPr bwMode="auto">
            <a:xfrm>
              <a:off x="7936265" y="4542083"/>
              <a:ext cx="146923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1" name="Прямоугольник 73">
              <a:extLst>
                <a:ext uri="{FF2B5EF4-FFF2-40B4-BE49-F238E27FC236}">
                  <a16:creationId xmlns:a16="http://schemas.microsoft.com/office/drawing/2014/main" id="{25FCFD3D-ED87-3A44-8188-352D368A6296}"/>
                </a:ext>
              </a:extLst>
            </p:cNvPr>
            <p:cNvSpPr/>
            <p:nvPr/>
          </p:nvSpPr>
          <p:spPr bwMode="auto">
            <a:xfrm>
              <a:off x="7424807" y="4542083"/>
              <a:ext cx="148308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2" name="Прямоугольник 73">
              <a:extLst>
                <a:ext uri="{FF2B5EF4-FFF2-40B4-BE49-F238E27FC236}">
                  <a16:creationId xmlns:a16="http://schemas.microsoft.com/office/drawing/2014/main" id="{F9BBF916-D55D-8E4A-ADC6-275BB781F077}"/>
                </a:ext>
              </a:extLst>
            </p:cNvPr>
            <p:cNvSpPr/>
            <p:nvPr/>
          </p:nvSpPr>
          <p:spPr bwMode="auto">
            <a:xfrm>
              <a:off x="8191301" y="4542083"/>
              <a:ext cx="146923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3" name="Прямоугольник 73">
              <a:extLst>
                <a:ext uri="{FF2B5EF4-FFF2-40B4-BE49-F238E27FC236}">
                  <a16:creationId xmlns:a16="http://schemas.microsoft.com/office/drawing/2014/main" id="{CB6EBE12-EB44-E143-B9BC-D4374EB80A1D}"/>
                </a:ext>
              </a:extLst>
            </p:cNvPr>
            <p:cNvSpPr/>
            <p:nvPr/>
          </p:nvSpPr>
          <p:spPr bwMode="auto">
            <a:xfrm>
              <a:off x="8701372" y="4542083"/>
              <a:ext cx="148309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4" name="Прямоугольник 73">
              <a:extLst>
                <a:ext uri="{FF2B5EF4-FFF2-40B4-BE49-F238E27FC236}">
                  <a16:creationId xmlns:a16="http://schemas.microsoft.com/office/drawing/2014/main" id="{8CD4DBBA-0E89-0745-BA98-44DEFF988FAD}"/>
                </a:ext>
              </a:extLst>
            </p:cNvPr>
            <p:cNvSpPr/>
            <p:nvPr/>
          </p:nvSpPr>
          <p:spPr bwMode="auto">
            <a:xfrm>
              <a:off x="9722903" y="4542083"/>
              <a:ext cx="146923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5" name="Прямоугольник 73">
              <a:extLst>
                <a:ext uri="{FF2B5EF4-FFF2-40B4-BE49-F238E27FC236}">
                  <a16:creationId xmlns:a16="http://schemas.microsoft.com/office/drawing/2014/main" id="{E225C1DA-5D3F-B340-AB37-BF02A8754800}"/>
                </a:ext>
              </a:extLst>
            </p:cNvPr>
            <p:cNvSpPr/>
            <p:nvPr/>
          </p:nvSpPr>
          <p:spPr bwMode="auto">
            <a:xfrm>
              <a:off x="10232975" y="4542083"/>
              <a:ext cx="148308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6" name="Прямоугольник 73">
              <a:extLst>
                <a:ext uri="{FF2B5EF4-FFF2-40B4-BE49-F238E27FC236}">
                  <a16:creationId xmlns:a16="http://schemas.microsoft.com/office/drawing/2014/main" id="{55532BD5-6AA6-D848-A602-DD04922FB042}"/>
                </a:ext>
              </a:extLst>
            </p:cNvPr>
            <p:cNvSpPr/>
            <p:nvPr/>
          </p:nvSpPr>
          <p:spPr bwMode="auto">
            <a:xfrm>
              <a:off x="10743047" y="4542083"/>
              <a:ext cx="148308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7" name="Прямоугольник 73">
              <a:extLst>
                <a:ext uri="{FF2B5EF4-FFF2-40B4-BE49-F238E27FC236}">
                  <a16:creationId xmlns:a16="http://schemas.microsoft.com/office/drawing/2014/main" id="{88A07405-50C1-AD4E-B6CC-E9E3635F17C2}"/>
                </a:ext>
              </a:extLst>
            </p:cNvPr>
            <p:cNvSpPr/>
            <p:nvPr/>
          </p:nvSpPr>
          <p:spPr bwMode="auto">
            <a:xfrm>
              <a:off x="11254505" y="4542083"/>
              <a:ext cx="146923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8" name="Прямоугольник 73">
              <a:extLst>
                <a:ext uri="{FF2B5EF4-FFF2-40B4-BE49-F238E27FC236}">
                  <a16:creationId xmlns:a16="http://schemas.microsoft.com/office/drawing/2014/main" id="{67E9A33C-FB43-7841-BF0B-97AA50F9AB3C}"/>
                </a:ext>
              </a:extLst>
            </p:cNvPr>
            <p:cNvSpPr/>
            <p:nvPr/>
          </p:nvSpPr>
          <p:spPr bwMode="auto">
            <a:xfrm>
              <a:off x="11764577" y="4542083"/>
              <a:ext cx="148309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9" name="Rectangle 25">
              <a:extLst>
                <a:ext uri="{FF2B5EF4-FFF2-40B4-BE49-F238E27FC236}">
                  <a16:creationId xmlns:a16="http://schemas.microsoft.com/office/drawing/2014/main" id="{A9C9E51F-E605-5341-9348-B4965946E8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9590" y="4280193"/>
              <a:ext cx="329885" cy="4044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tlCol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rtl="0" eaLnBrk="1" hangingPunct="1"/>
              <a:r>
                <a:rPr lang="en-US" sz="14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en-US" altLang="ru-RU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90" name="Straight Connector 70">
              <a:extLst>
                <a:ext uri="{FF2B5EF4-FFF2-40B4-BE49-F238E27FC236}">
                  <a16:creationId xmlns:a16="http://schemas.microsoft.com/office/drawing/2014/main" id="{A0C75CA6-92A5-D741-9CED-74E709AB2B8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727800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71">
              <a:extLst>
                <a:ext uri="{FF2B5EF4-FFF2-40B4-BE49-F238E27FC236}">
                  <a16:creationId xmlns:a16="http://schemas.microsoft.com/office/drawing/2014/main" id="{527B6412-7F64-8F47-8C62-D528A13AD55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1732697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72">
              <a:extLst>
                <a:ext uri="{FF2B5EF4-FFF2-40B4-BE49-F238E27FC236}">
                  <a16:creationId xmlns:a16="http://schemas.microsoft.com/office/drawing/2014/main" id="{65FEE5DF-9AA1-7F47-98CB-A902676D740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961214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73">
              <a:extLst>
                <a:ext uri="{FF2B5EF4-FFF2-40B4-BE49-F238E27FC236}">
                  <a16:creationId xmlns:a16="http://schemas.microsoft.com/office/drawing/2014/main" id="{AE43BE91-CF36-0E40-94F3-69758B00BA8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715234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74">
              <a:extLst>
                <a:ext uri="{FF2B5EF4-FFF2-40B4-BE49-F238E27FC236}">
                  <a16:creationId xmlns:a16="http://schemas.microsoft.com/office/drawing/2014/main" id="{3764C4ED-0939-AD41-800B-D9DDA68EB60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470639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75">
              <a:extLst>
                <a:ext uri="{FF2B5EF4-FFF2-40B4-BE49-F238E27FC236}">
                  <a16:creationId xmlns:a16="http://schemas.microsoft.com/office/drawing/2014/main" id="{1D2C5C94-F783-F842-BEA9-DAB42F270FB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207195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76">
              <a:extLst>
                <a:ext uri="{FF2B5EF4-FFF2-40B4-BE49-F238E27FC236}">
                  <a16:creationId xmlns:a16="http://schemas.microsoft.com/office/drawing/2014/main" id="{732EF7C2-DF04-184E-A721-04CD0F9B12D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978678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77">
              <a:extLst>
                <a:ext uri="{FF2B5EF4-FFF2-40B4-BE49-F238E27FC236}">
                  <a16:creationId xmlns:a16="http://schemas.microsoft.com/office/drawing/2014/main" id="{87C44B4A-1FEE-084B-B81B-1FA1504F502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2009911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78">
              <a:extLst>
                <a:ext uri="{FF2B5EF4-FFF2-40B4-BE49-F238E27FC236}">
                  <a16:creationId xmlns:a16="http://schemas.microsoft.com/office/drawing/2014/main" id="{15DB68B7-810F-0D4C-8791-B08284E8A17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212092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79">
              <a:extLst>
                <a:ext uri="{FF2B5EF4-FFF2-40B4-BE49-F238E27FC236}">
                  <a16:creationId xmlns:a16="http://schemas.microsoft.com/office/drawing/2014/main" id="{C2937FD9-81D8-EC4C-B701-5DCE6321281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967497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80">
              <a:extLst>
                <a:ext uri="{FF2B5EF4-FFF2-40B4-BE49-F238E27FC236}">
                  <a16:creationId xmlns:a16="http://schemas.microsoft.com/office/drawing/2014/main" id="{9E32FD03-E5E1-B64A-BC5B-449320E1DA9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721517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81">
              <a:extLst>
                <a:ext uri="{FF2B5EF4-FFF2-40B4-BE49-F238E27FC236}">
                  <a16:creationId xmlns:a16="http://schemas.microsoft.com/office/drawing/2014/main" id="{73F3ED38-DEAD-9645-A130-F9EA14AC196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224659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82">
              <a:extLst>
                <a:ext uri="{FF2B5EF4-FFF2-40B4-BE49-F238E27FC236}">
                  <a16:creationId xmlns:a16="http://schemas.microsoft.com/office/drawing/2014/main" id="{4E4EB34A-D770-3847-8441-0BB1AC5243BF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458073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83">
              <a:extLst>
                <a:ext uri="{FF2B5EF4-FFF2-40B4-BE49-F238E27FC236}">
                  <a16:creationId xmlns:a16="http://schemas.microsoft.com/office/drawing/2014/main" id="{D777A944-D723-3847-8436-8CA338C51CD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1230942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84">
              <a:extLst>
                <a:ext uri="{FF2B5EF4-FFF2-40B4-BE49-F238E27FC236}">
                  <a16:creationId xmlns:a16="http://schemas.microsoft.com/office/drawing/2014/main" id="{7723BA7C-04F2-3F44-B5FC-FE17B89FFED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8464356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85">
              <a:extLst>
                <a:ext uri="{FF2B5EF4-FFF2-40B4-BE49-F238E27FC236}">
                  <a16:creationId xmlns:a16="http://schemas.microsoft.com/office/drawing/2014/main" id="{7E741B0D-0322-C74B-BC4D-2A781EBBAE6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218376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86">
              <a:extLst>
                <a:ext uri="{FF2B5EF4-FFF2-40B4-BE49-F238E27FC236}">
                  <a16:creationId xmlns:a16="http://schemas.microsoft.com/office/drawing/2014/main" id="{D9D0D1BE-FE98-B940-A54E-E85AF38F5D4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9972395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87">
              <a:extLst>
                <a:ext uri="{FF2B5EF4-FFF2-40B4-BE49-F238E27FC236}">
                  <a16:creationId xmlns:a16="http://schemas.microsoft.com/office/drawing/2014/main" id="{42C56EA5-4D0D-7D46-91EA-CB8C5DD63D41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0475536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88">
              <a:extLst>
                <a:ext uri="{FF2B5EF4-FFF2-40B4-BE49-F238E27FC236}">
                  <a16:creationId xmlns:a16="http://schemas.microsoft.com/office/drawing/2014/main" id="{1D5E9331-BD3C-2F4E-A13C-5BF84B970A6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7708950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89">
              <a:extLst>
                <a:ext uri="{FF2B5EF4-FFF2-40B4-BE49-F238E27FC236}">
                  <a16:creationId xmlns:a16="http://schemas.microsoft.com/office/drawing/2014/main" id="{73508AD2-C4CD-7542-87B9-19AA8CE8350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1481819" y="4280193"/>
              <a:ext cx="0" cy="1758027"/>
            </a:xfrm>
            <a:prstGeom prst="line">
              <a:avLst/>
            </a:prstGeom>
            <a:ln w="28575">
              <a:solidFill>
                <a:srgbClr val="B8D2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Прямоугольник 73">
              <a:extLst>
                <a:ext uri="{FF2B5EF4-FFF2-40B4-BE49-F238E27FC236}">
                  <a16:creationId xmlns:a16="http://schemas.microsoft.com/office/drawing/2014/main" id="{2E818205-FF00-B94B-A331-7403DC07C567}"/>
                </a:ext>
              </a:extLst>
            </p:cNvPr>
            <p:cNvSpPr/>
            <p:nvPr/>
          </p:nvSpPr>
          <p:spPr bwMode="auto">
            <a:xfrm>
              <a:off x="9485888" y="4542083"/>
              <a:ext cx="146923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1" name="Прямоугольник 73">
              <a:extLst>
                <a:ext uri="{FF2B5EF4-FFF2-40B4-BE49-F238E27FC236}">
                  <a16:creationId xmlns:a16="http://schemas.microsoft.com/office/drawing/2014/main" id="{7EAC85BD-0649-C941-BCC1-B874B5497DF2}"/>
                </a:ext>
              </a:extLst>
            </p:cNvPr>
            <p:cNvSpPr/>
            <p:nvPr/>
          </p:nvSpPr>
          <p:spPr bwMode="auto">
            <a:xfrm>
              <a:off x="9227638" y="4542083"/>
              <a:ext cx="146923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2" name="Прямоугольник 73">
              <a:extLst>
                <a:ext uri="{FF2B5EF4-FFF2-40B4-BE49-F238E27FC236}">
                  <a16:creationId xmlns:a16="http://schemas.microsoft.com/office/drawing/2014/main" id="{6C266F36-E7BC-BB42-B4FA-F7E62ACC9AF3}"/>
                </a:ext>
              </a:extLst>
            </p:cNvPr>
            <p:cNvSpPr/>
            <p:nvPr/>
          </p:nvSpPr>
          <p:spPr bwMode="auto">
            <a:xfrm>
              <a:off x="10983531" y="4542083"/>
              <a:ext cx="148308" cy="1262449"/>
            </a:xfrm>
            <a:prstGeom prst="rect">
              <a:avLst/>
            </a:prstGeom>
            <a:solidFill>
              <a:srgbClr val="4C5B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72000" rtlCol="0" anchor="b" anchorCtr="1"/>
            <a:lstStyle/>
            <a:p>
              <a:pPr algn="ctr" rtl="0">
                <a:defRPr/>
              </a:pPr>
              <a:endPara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13" name="Freeform: Shape 96">
            <a:extLst>
              <a:ext uri="{FF2B5EF4-FFF2-40B4-BE49-F238E27FC236}">
                <a16:creationId xmlns:a16="http://schemas.microsoft.com/office/drawing/2014/main" id="{79C7DEFE-2BF6-2C42-99D9-4A649C837DC8}"/>
              </a:ext>
            </a:extLst>
          </p:cNvPr>
          <p:cNvSpPr/>
          <p:nvPr/>
        </p:nvSpPr>
        <p:spPr>
          <a:xfrm>
            <a:off x="533982" y="4423183"/>
            <a:ext cx="3914271" cy="355009"/>
          </a:xfrm>
          <a:custGeom>
            <a:avLst/>
            <a:gdLst>
              <a:gd name="connsiteX0" fmla="*/ 0 w 5090615"/>
              <a:gd name="connsiteY0" fmla="*/ 275788 h 334005"/>
              <a:gd name="connsiteX1" fmla="*/ 1856096 w 5090615"/>
              <a:gd name="connsiteY1" fmla="*/ 323555 h 334005"/>
              <a:gd name="connsiteX2" fmla="*/ 2879678 w 5090615"/>
              <a:gd name="connsiteY2" fmla="*/ 98367 h 334005"/>
              <a:gd name="connsiteX3" fmla="*/ 3603009 w 5090615"/>
              <a:gd name="connsiteY3" fmla="*/ 2832 h 334005"/>
              <a:gd name="connsiteX4" fmla="*/ 5090615 w 5090615"/>
              <a:gd name="connsiteY4" fmla="*/ 23304 h 334005"/>
              <a:gd name="connsiteX5" fmla="*/ 5090615 w 5090615"/>
              <a:gd name="connsiteY5" fmla="*/ 23304 h 334005"/>
              <a:gd name="connsiteX6" fmla="*/ 5090615 w 5090615"/>
              <a:gd name="connsiteY6" fmla="*/ 23304 h 334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90615" h="334005">
                <a:moveTo>
                  <a:pt x="0" y="275788"/>
                </a:moveTo>
                <a:cubicBezTo>
                  <a:pt x="688075" y="314456"/>
                  <a:pt x="1376150" y="353125"/>
                  <a:pt x="1856096" y="323555"/>
                </a:cubicBezTo>
                <a:cubicBezTo>
                  <a:pt x="2336042" y="293985"/>
                  <a:pt x="2588526" y="151821"/>
                  <a:pt x="2879678" y="98367"/>
                </a:cubicBezTo>
                <a:cubicBezTo>
                  <a:pt x="3170830" y="44913"/>
                  <a:pt x="3234520" y="15342"/>
                  <a:pt x="3603009" y="2832"/>
                </a:cubicBezTo>
                <a:cubicBezTo>
                  <a:pt x="3971498" y="-9678"/>
                  <a:pt x="5090615" y="23304"/>
                  <a:pt x="5090615" y="23304"/>
                </a:cubicBezTo>
                <a:lnTo>
                  <a:pt x="5090615" y="23304"/>
                </a:lnTo>
                <a:lnTo>
                  <a:pt x="5090615" y="2330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sz="140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4" name="Rectangle 99">
            <a:extLst>
              <a:ext uri="{FF2B5EF4-FFF2-40B4-BE49-F238E27FC236}">
                <a16:creationId xmlns:a16="http://schemas.microsoft.com/office/drawing/2014/main" id="{EF6DD768-3F5B-DA40-B922-2A01BE73F8CE}"/>
              </a:ext>
            </a:extLst>
          </p:cNvPr>
          <p:cNvSpPr/>
          <p:nvPr/>
        </p:nvSpPr>
        <p:spPr>
          <a:xfrm>
            <a:off x="156482" y="1601170"/>
            <a:ext cx="4114398" cy="30777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rtl="0"/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(1) – off (0) state diagram</a:t>
            </a:r>
          </a:p>
        </p:txBody>
      </p:sp>
      <p:sp>
        <p:nvSpPr>
          <p:cNvPr id="215" name="Rectangle 101">
            <a:extLst>
              <a:ext uri="{FF2B5EF4-FFF2-40B4-BE49-F238E27FC236}">
                <a16:creationId xmlns:a16="http://schemas.microsoft.com/office/drawing/2014/main" id="{A44D2FAD-BB1B-F746-B77C-511A325F764D}"/>
              </a:ext>
            </a:extLst>
          </p:cNvPr>
          <p:cNvSpPr/>
          <p:nvPr/>
        </p:nvSpPr>
        <p:spPr>
          <a:xfrm>
            <a:off x="4651881" y="1601170"/>
            <a:ext cx="4445530" cy="30777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rtl="0"/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On (1) – off (0) state diagram</a:t>
            </a:r>
          </a:p>
        </p:txBody>
      </p:sp>
      <p:sp>
        <p:nvSpPr>
          <p:cNvPr id="216" name="Rectangle 25">
            <a:extLst>
              <a:ext uri="{FF2B5EF4-FFF2-40B4-BE49-F238E27FC236}">
                <a16:creationId xmlns:a16="http://schemas.microsoft.com/office/drawing/2014/main" id="{4EBD8928-448E-A242-B8E5-E8A44757D6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835" y="4357026"/>
            <a:ext cx="72451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rtl="0" eaLnBrk="1" hangingPunct="1"/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50Hz</a:t>
            </a:r>
          </a:p>
        </p:txBody>
      </p:sp>
      <p:sp>
        <p:nvSpPr>
          <p:cNvPr id="217" name="Rectangle 25">
            <a:extLst>
              <a:ext uri="{FF2B5EF4-FFF2-40B4-BE49-F238E27FC236}">
                <a16:creationId xmlns:a16="http://schemas.microsoft.com/office/drawing/2014/main" id="{8E22C52A-0B1F-584D-B72A-12F594E1A2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5471" y="4153590"/>
            <a:ext cx="72451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rtl="0" eaLnBrk="1" hangingPunct="1"/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52Hz</a:t>
            </a:r>
          </a:p>
        </p:txBody>
      </p:sp>
      <p:sp>
        <p:nvSpPr>
          <p:cNvPr id="218" name="Rectangle 25">
            <a:extLst>
              <a:ext uri="{FF2B5EF4-FFF2-40B4-BE49-F238E27FC236}">
                <a16:creationId xmlns:a16="http://schemas.microsoft.com/office/drawing/2014/main" id="{DEF0FBC4-51E8-AC42-9027-912F7E20CE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3633" y="4373631"/>
            <a:ext cx="724514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rtl="0" eaLnBrk="1" hangingPunct="1"/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50Hz</a:t>
            </a:r>
          </a:p>
        </p:txBody>
      </p:sp>
      <p:sp>
        <p:nvSpPr>
          <p:cNvPr id="219" name="Rectangle 108">
            <a:extLst>
              <a:ext uri="{FF2B5EF4-FFF2-40B4-BE49-F238E27FC236}">
                <a16:creationId xmlns:a16="http://schemas.microsoft.com/office/drawing/2014/main" id="{CCF8E8DE-CF08-7F43-B619-04CB833EEC34}"/>
              </a:ext>
            </a:extLst>
          </p:cNvPr>
          <p:cNvSpPr/>
          <p:nvPr/>
        </p:nvSpPr>
        <p:spPr>
          <a:xfrm>
            <a:off x="218837" y="4107922"/>
            <a:ext cx="3164666" cy="30777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rtl="0"/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ESP current frequency diagram</a:t>
            </a:r>
          </a:p>
        </p:txBody>
      </p:sp>
      <p:sp>
        <p:nvSpPr>
          <p:cNvPr id="220" name="Rectangle 109">
            <a:extLst>
              <a:ext uri="{FF2B5EF4-FFF2-40B4-BE49-F238E27FC236}">
                <a16:creationId xmlns:a16="http://schemas.microsoft.com/office/drawing/2014/main" id="{579808F2-803B-394E-86A4-8F0BEFEEBBDA}"/>
              </a:ext>
            </a:extLst>
          </p:cNvPr>
          <p:cNvSpPr/>
          <p:nvPr/>
        </p:nvSpPr>
        <p:spPr>
          <a:xfrm>
            <a:off x="4699846" y="4100914"/>
            <a:ext cx="3164666" cy="30777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rtl="0"/>
            <a:r>
              <a:rPr 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ESP current frequency diagram</a:t>
            </a:r>
          </a:p>
        </p:txBody>
      </p:sp>
      <p:sp>
        <p:nvSpPr>
          <p:cNvPr id="221" name="Rectangle 111">
            <a:extLst>
              <a:ext uri="{FF2B5EF4-FFF2-40B4-BE49-F238E27FC236}">
                <a16:creationId xmlns:a16="http://schemas.microsoft.com/office/drawing/2014/main" id="{E463B62C-F2BF-9443-A3E4-54084464556A}"/>
              </a:ext>
            </a:extLst>
          </p:cNvPr>
          <p:cNvSpPr/>
          <p:nvPr/>
        </p:nvSpPr>
        <p:spPr>
          <a:xfrm>
            <a:off x="339563" y="3566520"/>
            <a:ext cx="3936214" cy="5847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rtl="0"/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Measurement time – 2 h</a:t>
            </a:r>
          </a:p>
          <a:p>
            <a:pPr rtl="0"/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Measured flow rate – </a:t>
            </a:r>
            <a:r>
              <a:rPr lang="en-US" b="1">
                <a:solidFill>
                  <a:srgbClr val="76A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cub. metres/day</a:t>
            </a:r>
          </a:p>
        </p:txBody>
      </p:sp>
      <p:cxnSp>
        <p:nvCxnSpPr>
          <p:cNvPr id="222" name="Straight Connector 113">
            <a:extLst>
              <a:ext uri="{FF2B5EF4-FFF2-40B4-BE49-F238E27FC236}">
                <a16:creationId xmlns:a16="http://schemas.microsoft.com/office/drawing/2014/main" id="{B59154D1-F4D0-3B42-B4E8-C9135F461536}"/>
              </a:ext>
            </a:extLst>
          </p:cNvPr>
          <p:cNvCxnSpPr>
            <a:cxnSpLocks/>
          </p:cNvCxnSpPr>
          <p:nvPr/>
        </p:nvCxnSpPr>
        <p:spPr bwMode="auto">
          <a:xfrm>
            <a:off x="5041812" y="3571466"/>
            <a:ext cx="695998" cy="0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Rectangle 114">
            <a:extLst>
              <a:ext uri="{FF2B5EF4-FFF2-40B4-BE49-F238E27FC236}">
                <a16:creationId xmlns:a16="http://schemas.microsoft.com/office/drawing/2014/main" id="{F53A3BBF-8485-D049-9577-0F23A017E6E2}"/>
              </a:ext>
            </a:extLst>
          </p:cNvPr>
          <p:cNvSpPr/>
          <p:nvPr/>
        </p:nvSpPr>
        <p:spPr>
          <a:xfrm>
            <a:off x="4922714" y="3558293"/>
            <a:ext cx="4174697" cy="58477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rtl="0"/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Measurement time – 2 h</a:t>
            </a:r>
          </a:p>
          <a:p>
            <a:pPr rtl="0"/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Measured flow rate – </a:t>
            </a:r>
            <a:r>
              <a:rPr lang="en-US" b="1">
                <a:solidFill>
                  <a:srgbClr val="76A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cub. metres/day</a:t>
            </a:r>
          </a:p>
        </p:txBody>
      </p:sp>
      <p:cxnSp>
        <p:nvCxnSpPr>
          <p:cNvPr id="224" name="Straight Connector 117">
            <a:extLst>
              <a:ext uri="{FF2B5EF4-FFF2-40B4-BE49-F238E27FC236}">
                <a16:creationId xmlns:a16="http://schemas.microsoft.com/office/drawing/2014/main" id="{893A8417-9C41-5647-AF96-ECDD50930FD4}"/>
              </a:ext>
            </a:extLst>
          </p:cNvPr>
          <p:cNvCxnSpPr>
            <a:cxnSpLocks/>
          </p:cNvCxnSpPr>
          <p:nvPr/>
        </p:nvCxnSpPr>
        <p:spPr bwMode="auto">
          <a:xfrm>
            <a:off x="4863160" y="2174741"/>
            <a:ext cx="368989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119">
            <a:extLst>
              <a:ext uri="{FF2B5EF4-FFF2-40B4-BE49-F238E27FC236}">
                <a16:creationId xmlns:a16="http://schemas.microsoft.com/office/drawing/2014/main" id="{B36149C8-18A3-3041-BB8D-98AC13EC516A}"/>
              </a:ext>
            </a:extLst>
          </p:cNvPr>
          <p:cNvCxnSpPr>
            <a:cxnSpLocks/>
          </p:cNvCxnSpPr>
          <p:nvPr/>
        </p:nvCxnSpPr>
        <p:spPr bwMode="auto">
          <a:xfrm>
            <a:off x="272776" y="2182969"/>
            <a:ext cx="3689892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6" name="Rectangle 120">
            <a:extLst>
              <a:ext uri="{FF2B5EF4-FFF2-40B4-BE49-F238E27FC236}">
                <a16:creationId xmlns:a16="http://schemas.microsoft.com/office/drawing/2014/main" id="{CE18C5FB-7373-FE49-8D4F-E6E2DD8B9ACE}"/>
              </a:ext>
            </a:extLst>
          </p:cNvPr>
          <p:cNvSpPr/>
          <p:nvPr/>
        </p:nvSpPr>
        <p:spPr>
          <a:xfrm>
            <a:off x="272776" y="1794732"/>
            <a:ext cx="4712430" cy="36933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rtl="0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Actual flow rate – </a:t>
            </a:r>
            <a:r>
              <a:rPr lang="en-US" b="1" dirty="0">
                <a:solidFill>
                  <a:srgbClr val="76A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47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cub.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metres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/day</a:t>
            </a:r>
          </a:p>
        </p:txBody>
      </p:sp>
      <p:sp>
        <p:nvSpPr>
          <p:cNvPr id="227" name="Rectangle 121">
            <a:extLst>
              <a:ext uri="{FF2B5EF4-FFF2-40B4-BE49-F238E27FC236}">
                <a16:creationId xmlns:a16="http://schemas.microsoft.com/office/drawing/2014/main" id="{DEE1087A-3347-F54C-BDCF-F05587882E83}"/>
              </a:ext>
            </a:extLst>
          </p:cNvPr>
          <p:cNvSpPr/>
          <p:nvPr/>
        </p:nvSpPr>
        <p:spPr>
          <a:xfrm>
            <a:off x="4863160" y="1794732"/>
            <a:ext cx="4126374" cy="36933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rtl="0"/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Actual flow rate – </a:t>
            </a:r>
            <a:r>
              <a:rPr lang="en-US" b="1">
                <a:solidFill>
                  <a:srgbClr val="76AF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50</a:t>
            </a: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cub. metres/day</a:t>
            </a:r>
          </a:p>
        </p:txBody>
      </p:sp>
      <p:cxnSp>
        <p:nvCxnSpPr>
          <p:cNvPr id="228" name="Straight Connector 115">
            <a:extLst>
              <a:ext uri="{FF2B5EF4-FFF2-40B4-BE49-F238E27FC236}">
                <a16:creationId xmlns:a16="http://schemas.microsoft.com/office/drawing/2014/main" id="{114DF0C5-4246-834A-B5AA-8175F7005347}"/>
              </a:ext>
            </a:extLst>
          </p:cNvPr>
          <p:cNvCxnSpPr>
            <a:cxnSpLocks/>
          </p:cNvCxnSpPr>
          <p:nvPr/>
        </p:nvCxnSpPr>
        <p:spPr>
          <a:xfrm>
            <a:off x="4754992" y="4778192"/>
            <a:ext cx="4039491" cy="147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9" name="Oval 228">
            <a:extLst>
              <a:ext uri="{FF2B5EF4-FFF2-40B4-BE49-F238E27FC236}">
                <a16:creationId xmlns:a16="http://schemas.microsoft.com/office/drawing/2014/main" id="{674DCD63-AC5E-6F46-9A8D-169ACBD04AB8}"/>
              </a:ext>
            </a:extLst>
          </p:cNvPr>
          <p:cNvSpPr/>
          <p:nvPr/>
        </p:nvSpPr>
        <p:spPr>
          <a:xfrm>
            <a:off x="1723483" y="1804357"/>
            <a:ext cx="333737" cy="3337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B06CFD6E-240E-E94E-A097-7BE66D181158}"/>
              </a:ext>
            </a:extLst>
          </p:cNvPr>
          <p:cNvSpPr/>
          <p:nvPr/>
        </p:nvSpPr>
        <p:spPr>
          <a:xfrm>
            <a:off x="2085581" y="3794524"/>
            <a:ext cx="333737" cy="3337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96414EE9-9D51-C342-A9BB-FB33F29EBFA2}"/>
              </a:ext>
            </a:extLst>
          </p:cNvPr>
          <p:cNvSpPr/>
          <p:nvPr/>
        </p:nvSpPr>
        <p:spPr>
          <a:xfrm>
            <a:off x="6345953" y="1807244"/>
            <a:ext cx="333737" cy="3337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8E29F626-56AF-7C4C-8380-714324161EE6}"/>
              </a:ext>
            </a:extLst>
          </p:cNvPr>
          <p:cNvSpPr/>
          <p:nvPr/>
        </p:nvSpPr>
        <p:spPr>
          <a:xfrm>
            <a:off x="6657984" y="3786365"/>
            <a:ext cx="333737" cy="3337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A364E239-8177-9849-8195-CD29F537A9BF}"/>
              </a:ext>
            </a:extLst>
          </p:cNvPr>
          <p:cNvCxnSpPr>
            <a:cxnSpLocks/>
            <a:stCxn id="229" idx="4"/>
            <a:endCxn id="230" idx="0"/>
          </p:cNvCxnSpPr>
          <p:nvPr/>
        </p:nvCxnSpPr>
        <p:spPr>
          <a:xfrm>
            <a:off x="1890352" y="2138093"/>
            <a:ext cx="362098" cy="165643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D7164C01-7C30-D04F-8926-B0ABBFB46632}"/>
              </a:ext>
            </a:extLst>
          </p:cNvPr>
          <p:cNvCxnSpPr>
            <a:cxnSpLocks/>
            <a:stCxn id="231" idx="4"/>
            <a:endCxn id="232" idx="0"/>
          </p:cNvCxnSpPr>
          <p:nvPr/>
        </p:nvCxnSpPr>
        <p:spPr>
          <a:xfrm>
            <a:off x="6512821" y="2140981"/>
            <a:ext cx="312032" cy="164538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3004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7C69B-660F-0742-ACC9-CC2E6F067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8">
            <a:extLst>
              <a:ext uri="{FF2B5EF4-FFF2-40B4-BE49-F238E27FC236}">
                <a16:creationId xmlns:a16="http://schemas.microsoft.com/office/drawing/2014/main" id="{DAFDEF44-382B-2C4B-8ADB-8495A7409BEA}"/>
              </a:ext>
            </a:extLst>
          </p:cNvPr>
          <p:cNvSpPr txBox="1">
            <a:spLocks/>
          </p:cNvSpPr>
          <p:nvPr/>
        </p:nvSpPr>
        <p:spPr bwMode="auto">
          <a:xfrm>
            <a:off x="381000" y="931333"/>
            <a:ext cx="83820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r>
              <a:rPr lang="en-US" sz="2000" b="1" dirty="0">
                <a:solidFill>
                  <a:srgbClr val="000000"/>
                </a:solidFill>
                <a:cs typeface="Arial" charset="0"/>
              </a:rPr>
              <a:t>ESP Historical Operating Mode Determination Module</a:t>
            </a:r>
          </a:p>
        </p:txBody>
      </p:sp>
      <p:sp>
        <p:nvSpPr>
          <p:cNvPr id="24" name="Title 8">
            <a:extLst>
              <a:ext uri="{FF2B5EF4-FFF2-40B4-BE49-F238E27FC236}">
                <a16:creationId xmlns:a16="http://schemas.microsoft.com/office/drawing/2014/main" id="{7964746C-2CFA-D94E-8E40-A459115A2619}"/>
              </a:ext>
            </a:extLst>
          </p:cNvPr>
          <p:cNvSpPr txBox="1">
            <a:spLocks/>
          </p:cNvSpPr>
          <p:nvPr/>
        </p:nvSpPr>
        <p:spPr bwMode="auto">
          <a:xfrm>
            <a:off x="381002" y="1471448"/>
            <a:ext cx="8382000" cy="322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Historical data are not marked by types of ESP operating modes. The marking is implemented automatically by corresponding algorithm. 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D81EAB-05FA-814D-8CCC-70471EE4863A}"/>
              </a:ext>
            </a:extLst>
          </p:cNvPr>
          <p:cNvSpPr txBox="1">
            <a:spLocks/>
          </p:cNvSpPr>
          <p:nvPr/>
        </p:nvSpPr>
        <p:spPr bwMode="auto">
          <a:xfrm>
            <a:off x="1890344" y="4813567"/>
            <a:ext cx="8030309" cy="34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900" dirty="0">
                <a:solidFill>
                  <a:srgbClr val="000000"/>
                </a:solidFill>
              </a:rPr>
              <a:t>SPE-198673-MS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</a:t>
            </a:r>
            <a:r>
              <a:rPr lang="en-US" sz="900" dirty="0">
                <a:solidFill>
                  <a:srgbClr val="000000"/>
                </a:solidFill>
              </a:rPr>
              <a:t>AI-based ESP Optimal Control Solution To Optimize Oil Flow Across Multiple Wells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Dmitry </a:t>
            </a:r>
            <a:r>
              <a:rPr lang="en-US" altLang="en-US" sz="900" dirty="0" err="1">
                <a:solidFill>
                  <a:srgbClr val="000000"/>
                </a:solidFill>
                <a:cs typeface="Arial" panose="020B0604020202020204" pitchFamily="34" charset="0"/>
              </a:rPr>
              <a:t>Krikunov</a:t>
            </a:r>
            <a:endParaRPr lang="en-US" altLang="en-US" sz="9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7" name="Прямоугольник 73">
            <a:extLst>
              <a:ext uri="{FF2B5EF4-FFF2-40B4-BE49-F238E27FC236}">
                <a16:creationId xmlns:a16="http://schemas.microsoft.com/office/drawing/2014/main" id="{A26C6155-01C4-7841-BC61-C14AF7215F1B}"/>
              </a:ext>
            </a:extLst>
          </p:cNvPr>
          <p:cNvSpPr/>
          <p:nvPr/>
        </p:nvSpPr>
        <p:spPr>
          <a:xfrm>
            <a:off x="784264" y="2904611"/>
            <a:ext cx="336548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cxnSp>
        <p:nvCxnSpPr>
          <p:cNvPr id="8" name="Прямая соединительная линия 71">
            <a:extLst>
              <a:ext uri="{FF2B5EF4-FFF2-40B4-BE49-F238E27FC236}">
                <a16:creationId xmlns:a16="http://schemas.microsoft.com/office/drawing/2014/main" id="{ABD1E31B-AF46-4347-8092-50DC2CDA9407}"/>
              </a:ext>
            </a:extLst>
          </p:cNvPr>
          <p:cNvCxnSpPr>
            <a:cxnSpLocks/>
          </p:cNvCxnSpPr>
          <p:nvPr/>
        </p:nvCxnSpPr>
        <p:spPr>
          <a:xfrm flipV="1">
            <a:off x="664114" y="3743919"/>
            <a:ext cx="3686444" cy="6448"/>
          </a:xfrm>
          <a:prstGeom prst="line">
            <a:avLst/>
          </a:prstGeom>
          <a:ln w="50800">
            <a:solidFill>
              <a:srgbClr val="D9E0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Прямоугольник 74">
            <a:extLst>
              <a:ext uri="{FF2B5EF4-FFF2-40B4-BE49-F238E27FC236}">
                <a16:creationId xmlns:a16="http://schemas.microsoft.com/office/drawing/2014/main" id="{56A3A2E6-70AD-674F-9AE4-14050B10707D}"/>
              </a:ext>
            </a:extLst>
          </p:cNvPr>
          <p:cNvSpPr/>
          <p:nvPr/>
        </p:nvSpPr>
        <p:spPr>
          <a:xfrm>
            <a:off x="1306566" y="2900312"/>
            <a:ext cx="336548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10" name="Прямоугольник 76">
            <a:extLst>
              <a:ext uri="{FF2B5EF4-FFF2-40B4-BE49-F238E27FC236}">
                <a16:creationId xmlns:a16="http://schemas.microsoft.com/office/drawing/2014/main" id="{55F88BEE-93C3-D142-B1FF-10747E838D0B}"/>
              </a:ext>
            </a:extLst>
          </p:cNvPr>
          <p:cNvSpPr/>
          <p:nvPr/>
        </p:nvSpPr>
        <p:spPr>
          <a:xfrm>
            <a:off x="1828867" y="2902461"/>
            <a:ext cx="159160" cy="835010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11" name="Прямоугольник 76">
            <a:extLst>
              <a:ext uri="{FF2B5EF4-FFF2-40B4-BE49-F238E27FC236}">
                <a16:creationId xmlns:a16="http://schemas.microsoft.com/office/drawing/2014/main" id="{56651DC8-6B79-FC41-8114-BD3FD0FBA8F4}"/>
              </a:ext>
            </a:extLst>
          </p:cNvPr>
          <p:cNvSpPr/>
          <p:nvPr/>
        </p:nvSpPr>
        <p:spPr>
          <a:xfrm>
            <a:off x="2351169" y="2900311"/>
            <a:ext cx="336548" cy="835010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12" name="Прямоугольник 74">
            <a:extLst>
              <a:ext uri="{FF2B5EF4-FFF2-40B4-BE49-F238E27FC236}">
                <a16:creationId xmlns:a16="http://schemas.microsoft.com/office/drawing/2014/main" id="{7D88B154-5BA5-314C-B6B8-4F010DD67FA2}"/>
              </a:ext>
            </a:extLst>
          </p:cNvPr>
          <p:cNvSpPr/>
          <p:nvPr/>
        </p:nvSpPr>
        <p:spPr>
          <a:xfrm>
            <a:off x="2873471" y="2896013"/>
            <a:ext cx="159159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13" name="Прямоугольник 76">
            <a:extLst>
              <a:ext uri="{FF2B5EF4-FFF2-40B4-BE49-F238E27FC236}">
                <a16:creationId xmlns:a16="http://schemas.microsoft.com/office/drawing/2014/main" id="{573ADC31-087B-274D-A88A-C29C445A8352}"/>
              </a:ext>
            </a:extLst>
          </p:cNvPr>
          <p:cNvSpPr/>
          <p:nvPr/>
        </p:nvSpPr>
        <p:spPr>
          <a:xfrm>
            <a:off x="3395772" y="2898162"/>
            <a:ext cx="336548" cy="835010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14" name="Прямоугольник 76">
            <a:extLst>
              <a:ext uri="{FF2B5EF4-FFF2-40B4-BE49-F238E27FC236}">
                <a16:creationId xmlns:a16="http://schemas.microsoft.com/office/drawing/2014/main" id="{5EF6E4A6-8BC3-C948-8F4E-72C6C5C518CA}"/>
              </a:ext>
            </a:extLst>
          </p:cNvPr>
          <p:cNvSpPr/>
          <p:nvPr/>
        </p:nvSpPr>
        <p:spPr>
          <a:xfrm>
            <a:off x="3918073" y="2896012"/>
            <a:ext cx="336548" cy="835010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E92666F-35A0-3844-B98E-B67C81491B44}"/>
              </a:ext>
            </a:extLst>
          </p:cNvPr>
          <p:cNvSpPr/>
          <p:nvPr/>
        </p:nvSpPr>
        <p:spPr>
          <a:xfrm>
            <a:off x="592719" y="3821045"/>
            <a:ext cx="229574" cy="30008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/>
            <a:r>
              <a:rPr lang="en-US" sz="1350"/>
              <a:t>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A471363-67A9-264F-9C5D-4B483D3A7194}"/>
              </a:ext>
            </a:extLst>
          </p:cNvPr>
          <p:cNvSpPr/>
          <p:nvPr/>
        </p:nvSpPr>
        <p:spPr>
          <a:xfrm>
            <a:off x="4066093" y="3821045"/>
            <a:ext cx="587415" cy="30008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/>
            <a:r>
              <a:rPr lang="en-US" sz="1350" dirty="0"/>
              <a:t>24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97E5FCE-CA05-2948-86C5-A9BC8ECFA909}"/>
              </a:ext>
            </a:extLst>
          </p:cNvPr>
          <p:cNvCxnSpPr>
            <a:cxnSpLocks/>
          </p:cNvCxnSpPr>
          <p:nvPr/>
        </p:nvCxnSpPr>
        <p:spPr>
          <a:xfrm>
            <a:off x="1687178" y="2741716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53877F6-D5DA-994C-949F-E5EA681A780C}"/>
              </a:ext>
            </a:extLst>
          </p:cNvPr>
          <p:cNvCxnSpPr>
            <a:cxnSpLocks/>
          </p:cNvCxnSpPr>
          <p:nvPr/>
        </p:nvCxnSpPr>
        <p:spPr>
          <a:xfrm>
            <a:off x="2210804" y="2741716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98A7B3E-26DB-D741-BC2F-66EF0F7AC384}"/>
              </a:ext>
            </a:extLst>
          </p:cNvPr>
          <p:cNvCxnSpPr>
            <a:cxnSpLocks/>
          </p:cNvCxnSpPr>
          <p:nvPr/>
        </p:nvCxnSpPr>
        <p:spPr>
          <a:xfrm>
            <a:off x="2734431" y="2741716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33EF2E8-A65B-8640-81A1-B59A2860AF20}"/>
              </a:ext>
            </a:extLst>
          </p:cNvPr>
          <p:cNvCxnSpPr>
            <a:cxnSpLocks/>
          </p:cNvCxnSpPr>
          <p:nvPr/>
        </p:nvCxnSpPr>
        <p:spPr>
          <a:xfrm>
            <a:off x="3258058" y="2741716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8C4BE51-1741-A048-99B1-8686189FA170}"/>
              </a:ext>
            </a:extLst>
          </p:cNvPr>
          <p:cNvCxnSpPr>
            <a:cxnSpLocks/>
          </p:cNvCxnSpPr>
          <p:nvPr/>
        </p:nvCxnSpPr>
        <p:spPr>
          <a:xfrm>
            <a:off x="3781685" y="2741716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A3A188B-F6C8-5B4A-819A-CD7C57C8DEFB}"/>
              </a:ext>
            </a:extLst>
          </p:cNvPr>
          <p:cNvCxnSpPr>
            <a:cxnSpLocks/>
          </p:cNvCxnSpPr>
          <p:nvPr/>
        </p:nvCxnSpPr>
        <p:spPr>
          <a:xfrm>
            <a:off x="4305311" y="2741716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40534F2-1E17-4D40-ABB5-31E551328B61}"/>
              </a:ext>
            </a:extLst>
          </p:cNvPr>
          <p:cNvCxnSpPr>
            <a:cxnSpLocks/>
          </p:cNvCxnSpPr>
          <p:nvPr/>
        </p:nvCxnSpPr>
        <p:spPr>
          <a:xfrm>
            <a:off x="1163551" y="2741716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9EA8B961-2D6A-4E4F-8396-A43ADD1D2F4B}"/>
              </a:ext>
            </a:extLst>
          </p:cNvPr>
          <p:cNvSpPr/>
          <p:nvPr/>
        </p:nvSpPr>
        <p:spPr>
          <a:xfrm>
            <a:off x="380998" y="2522129"/>
            <a:ext cx="3802964" cy="2769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750"/>
              </a:spcBef>
            </a:pPr>
            <a:r>
              <a:rPr lang="en-US" sz="1500">
                <a:solidFill>
                  <a:srgbClr val="4C5B60"/>
                </a:solidFill>
                <a:latin typeface="Lato" charset="0"/>
                <a:cs typeface="Lato" charset="0"/>
              </a:rPr>
              <a:t>The mode determined by the algorithm: </a:t>
            </a:r>
            <a:r>
              <a:rPr lang="en-US" sz="1500">
                <a:solidFill>
                  <a:srgbClr val="76AF3E"/>
                </a:solidFill>
                <a:latin typeface="Lato" charset="0"/>
                <a:cs typeface="Lato" charset="0"/>
              </a:rPr>
              <a:t>ARC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EFC5470-08E1-2B4A-B048-1FDE1F95D3DD}"/>
              </a:ext>
            </a:extLst>
          </p:cNvPr>
          <p:cNvSpPr/>
          <p:nvPr/>
        </p:nvSpPr>
        <p:spPr>
          <a:xfrm>
            <a:off x="592719" y="2677773"/>
            <a:ext cx="229574" cy="30008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/>
            <a:r>
              <a:rPr lang="en-US" sz="1350"/>
              <a:t>1</a:t>
            </a:r>
          </a:p>
        </p:txBody>
      </p:sp>
      <p:cxnSp>
        <p:nvCxnSpPr>
          <p:cNvPr id="28" name="Прямая соединительная линия 71">
            <a:extLst>
              <a:ext uri="{FF2B5EF4-FFF2-40B4-BE49-F238E27FC236}">
                <a16:creationId xmlns:a16="http://schemas.microsoft.com/office/drawing/2014/main" id="{3DC197AB-F16F-354D-BBED-ADC6BA63FF8D}"/>
              </a:ext>
            </a:extLst>
          </p:cNvPr>
          <p:cNvCxnSpPr>
            <a:cxnSpLocks/>
          </p:cNvCxnSpPr>
          <p:nvPr/>
        </p:nvCxnSpPr>
        <p:spPr>
          <a:xfrm flipV="1">
            <a:off x="4959057" y="3765126"/>
            <a:ext cx="3686444" cy="6448"/>
          </a:xfrm>
          <a:prstGeom prst="line">
            <a:avLst/>
          </a:prstGeom>
          <a:ln w="50800">
            <a:solidFill>
              <a:srgbClr val="D9E0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6ED16194-B33E-FB42-ABD5-12F34A6E53A1}"/>
              </a:ext>
            </a:extLst>
          </p:cNvPr>
          <p:cNvSpPr/>
          <p:nvPr/>
        </p:nvSpPr>
        <p:spPr>
          <a:xfrm>
            <a:off x="4893263" y="3792012"/>
            <a:ext cx="229574" cy="30008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/>
            <a:r>
              <a:rPr lang="en-US" sz="1350"/>
              <a:t>0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48F5E9A-79BF-AF40-8193-41D104C438F5}"/>
              </a:ext>
            </a:extLst>
          </p:cNvPr>
          <p:cNvSpPr/>
          <p:nvPr/>
        </p:nvSpPr>
        <p:spPr>
          <a:xfrm>
            <a:off x="8361036" y="3842252"/>
            <a:ext cx="573285" cy="30008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/>
            <a:r>
              <a:rPr lang="en-US" sz="1350" dirty="0"/>
              <a:t>24</a:t>
            </a:r>
          </a:p>
        </p:txBody>
      </p:sp>
      <p:sp>
        <p:nvSpPr>
          <p:cNvPr id="31" name="Прямоугольник 73">
            <a:extLst>
              <a:ext uri="{FF2B5EF4-FFF2-40B4-BE49-F238E27FC236}">
                <a16:creationId xmlns:a16="http://schemas.microsoft.com/office/drawing/2014/main" id="{47940532-9C86-3A46-BFF5-1409545155D6}"/>
              </a:ext>
            </a:extLst>
          </p:cNvPr>
          <p:cNvSpPr/>
          <p:nvPr/>
        </p:nvSpPr>
        <p:spPr>
          <a:xfrm>
            <a:off x="5104792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32" name="Прямоугольник 73">
            <a:extLst>
              <a:ext uri="{FF2B5EF4-FFF2-40B4-BE49-F238E27FC236}">
                <a16:creationId xmlns:a16="http://schemas.microsoft.com/office/drawing/2014/main" id="{10AD7472-D8CD-3E44-92B8-A1D098C176A7}"/>
              </a:ext>
            </a:extLst>
          </p:cNvPr>
          <p:cNvSpPr/>
          <p:nvPr/>
        </p:nvSpPr>
        <p:spPr>
          <a:xfrm>
            <a:off x="5460064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33" name="Прямоугольник 73">
            <a:extLst>
              <a:ext uri="{FF2B5EF4-FFF2-40B4-BE49-F238E27FC236}">
                <a16:creationId xmlns:a16="http://schemas.microsoft.com/office/drawing/2014/main" id="{BAA94F67-5D0E-3545-8069-162347F8C132}"/>
              </a:ext>
            </a:extLst>
          </p:cNvPr>
          <p:cNvSpPr/>
          <p:nvPr/>
        </p:nvSpPr>
        <p:spPr>
          <a:xfrm>
            <a:off x="5992972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34" name="Прямоугольник 73">
            <a:extLst>
              <a:ext uri="{FF2B5EF4-FFF2-40B4-BE49-F238E27FC236}">
                <a16:creationId xmlns:a16="http://schemas.microsoft.com/office/drawing/2014/main" id="{77A33A35-A38B-834D-8CBB-3C79BEFB2AEC}"/>
              </a:ext>
            </a:extLst>
          </p:cNvPr>
          <p:cNvSpPr/>
          <p:nvPr/>
        </p:nvSpPr>
        <p:spPr>
          <a:xfrm>
            <a:off x="6348244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35" name="Прямоугольник 73">
            <a:extLst>
              <a:ext uri="{FF2B5EF4-FFF2-40B4-BE49-F238E27FC236}">
                <a16:creationId xmlns:a16="http://schemas.microsoft.com/office/drawing/2014/main" id="{A445AEA7-4F43-134B-A8DC-0DE072815508}"/>
              </a:ext>
            </a:extLst>
          </p:cNvPr>
          <p:cNvSpPr/>
          <p:nvPr/>
        </p:nvSpPr>
        <p:spPr>
          <a:xfrm>
            <a:off x="7058788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36" name="Прямоугольник 73">
            <a:extLst>
              <a:ext uri="{FF2B5EF4-FFF2-40B4-BE49-F238E27FC236}">
                <a16:creationId xmlns:a16="http://schemas.microsoft.com/office/drawing/2014/main" id="{1366E958-77E1-6849-9C32-80425D63C7A0}"/>
              </a:ext>
            </a:extLst>
          </p:cNvPr>
          <p:cNvSpPr/>
          <p:nvPr/>
        </p:nvSpPr>
        <p:spPr>
          <a:xfrm>
            <a:off x="7414060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37" name="Прямоугольник 73">
            <a:extLst>
              <a:ext uri="{FF2B5EF4-FFF2-40B4-BE49-F238E27FC236}">
                <a16:creationId xmlns:a16="http://schemas.microsoft.com/office/drawing/2014/main" id="{FF35925F-BBC2-F042-A89A-CEC312C47BE4}"/>
              </a:ext>
            </a:extLst>
          </p:cNvPr>
          <p:cNvSpPr/>
          <p:nvPr/>
        </p:nvSpPr>
        <p:spPr>
          <a:xfrm>
            <a:off x="7769333" y="2919369"/>
            <a:ext cx="37673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38" name="Прямоугольник 73">
            <a:extLst>
              <a:ext uri="{FF2B5EF4-FFF2-40B4-BE49-F238E27FC236}">
                <a16:creationId xmlns:a16="http://schemas.microsoft.com/office/drawing/2014/main" id="{AF59B9AE-091C-8F42-863C-35510A3D38B2}"/>
              </a:ext>
            </a:extLst>
          </p:cNvPr>
          <p:cNvSpPr/>
          <p:nvPr/>
        </p:nvSpPr>
        <p:spPr>
          <a:xfrm>
            <a:off x="8124604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39" name="Прямоугольник 73">
            <a:extLst>
              <a:ext uri="{FF2B5EF4-FFF2-40B4-BE49-F238E27FC236}">
                <a16:creationId xmlns:a16="http://schemas.microsoft.com/office/drawing/2014/main" id="{CA342507-0C24-8141-9C17-C8E6A5ABD06E}"/>
              </a:ext>
            </a:extLst>
          </p:cNvPr>
          <p:cNvSpPr/>
          <p:nvPr/>
        </p:nvSpPr>
        <p:spPr>
          <a:xfrm>
            <a:off x="8479870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40" name="Прямоугольник 73">
            <a:extLst>
              <a:ext uri="{FF2B5EF4-FFF2-40B4-BE49-F238E27FC236}">
                <a16:creationId xmlns:a16="http://schemas.microsoft.com/office/drawing/2014/main" id="{9787C6F0-7A04-B943-8214-358A9822CEA9}"/>
              </a:ext>
            </a:extLst>
          </p:cNvPr>
          <p:cNvSpPr/>
          <p:nvPr/>
        </p:nvSpPr>
        <p:spPr>
          <a:xfrm>
            <a:off x="5637700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41" name="Прямоугольник 73">
            <a:extLst>
              <a:ext uri="{FF2B5EF4-FFF2-40B4-BE49-F238E27FC236}">
                <a16:creationId xmlns:a16="http://schemas.microsoft.com/office/drawing/2014/main" id="{7130C694-7E55-E645-A3C1-79293F052308}"/>
              </a:ext>
            </a:extLst>
          </p:cNvPr>
          <p:cNvSpPr/>
          <p:nvPr/>
        </p:nvSpPr>
        <p:spPr>
          <a:xfrm>
            <a:off x="5282428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42" name="Прямоугольник 73">
            <a:extLst>
              <a:ext uri="{FF2B5EF4-FFF2-40B4-BE49-F238E27FC236}">
                <a16:creationId xmlns:a16="http://schemas.microsoft.com/office/drawing/2014/main" id="{AA639AC3-5C31-7544-B78B-0C172E8950D4}"/>
              </a:ext>
            </a:extLst>
          </p:cNvPr>
          <p:cNvSpPr/>
          <p:nvPr/>
        </p:nvSpPr>
        <p:spPr>
          <a:xfrm>
            <a:off x="5815336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43" name="Прямоугольник 73">
            <a:extLst>
              <a:ext uri="{FF2B5EF4-FFF2-40B4-BE49-F238E27FC236}">
                <a16:creationId xmlns:a16="http://schemas.microsoft.com/office/drawing/2014/main" id="{7574853A-AECD-7C46-9B44-87310B411B4F}"/>
              </a:ext>
            </a:extLst>
          </p:cNvPr>
          <p:cNvSpPr/>
          <p:nvPr/>
        </p:nvSpPr>
        <p:spPr>
          <a:xfrm>
            <a:off x="6170608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44" name="Прямоугольник 73">
            <a:extLst>
              <a:ext uri="{FF2B5EF4-FFF2-40B4-BE49-F238E27FC236}">
                <a16:creationId xmlns:a16="http://schemas.microsoft.com/office/drawing/2014/main" id="{0EBCA4C3-DD10-2E45-8444-2DC0C12376D4}"/>
              </a:ext>
            </a:extLst>
          </p:cNvPr>
          <p:cNvSpPr/>
          <p:nvPr/>
        </p:nvSpPr>
        <p:spPr>
          <a:xfrm>
            <a:off x="6881152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45" name="Прямоугольник 73">
            <a:extLst>
              <a:ext uri="{FF2B5EF4-FFF2-40B4-BE49-F238E27FC236}">
                <a16:creationId xmlns:a16="http://schemas.microsoft.com/office/drawing/2014/main" id="{B2EFCF8F-23F3-7648-9604-18D5840BAB9C}"/>
              </a:ext>
            </a:extLst>
          </p:cNvPr>
          <p:cNvSpPr/>
          <p:nvPr/>
        </p:nvSpPr>
        <p:spPr>
          <a:xfrm>
            <a:off x="7236424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46" name="Прямоугольник 73">
            <a:extLst>
              <a:ext uri="{FF2B5EF4-FFF2-40B4-BE49-F238E27FC236}">
                <a16:creationId xmlns:a16="http://schemas.microsoft.com/office/drawing/2014/main" id="{7B7FAA4E-E640-6C41-92AD-963B23142C26}"/>
              </a:ext>
            </a:extLst>
          </p:cNvPr>
          <p:cNvSpPr/>
          <p:nvPr/>
        </p:nvSpPr>
        <p:spPr>
          <a:xfrm>
            <a:off x="7591696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47" name="Прямоугольник 73">
            <a:extLst>
              <a:ext uri="{FF2B5EF4-FFF2-40B4-BE49-F238E27FC236}">
                <a16:creationId xmlns:a16="http://schemas.microsoft.com/office/drawing/2014/main" id="{7CE63491-AB07-5A4A-BC26-D92AFE8391FA}"/>
              </a:ext>
            </a:extLst>
          </p:cNvPr>
          <p:cNvSpPr/>
          <p:nvPr/>
        </p:nvSpPr>
        <p:spPr>
          <a:xfrm>
            <a:off x="7946968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48" name="Прямоугольник 73">
            <a:extLst>
              <a:ext uri="{FF2B5EF4-FFF2-40B4-BE49-F238E27FC236}">
                <a16:creationId xmlns:a16="http://schemas.microsoft.com/office/drawing/2014/main" id="{F426969E-F6C8-F649-8FD1-3B83016AD3A9}"/>
              </a:ext>
            </a:extLst>
          </p:cNvPr>
          <p:cNvSpPr/>
          <p:nvPr/>
        </p:nvSpPr>
        <p:spPr>
          <a:xfrm>
            <a:off x="8302240" y="2919369"/>
            <a:ext cx="102870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B2BD984-9A61-6140-9CC5-4A3023E63567}"/>
              </a:ext>
            </a:extLst>
          </p:cNvPr>
          <p:cNvSpPr/>
          <p:nvPr/>
        </p:nvSpPr>
        <p:spPr>
          <a:xfrm>
            <a:off x="4881879" y="2745530"/>
            <a:ext cx="229574" cy="30008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rtl="0"/>
            <a:r>
              <a:rPr lang="en-US" sz="1350"/>
              <a:t>1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5F6EA1A-3EC9-5648-9367-34F21FA703F7}"/>
              </a:ext>
            </a:extLst>
          </p:cNvPr>
          <p:cNvCxnSpPr>
            <a:cxnSpLocks/>
          </p:cNvCxnSpPr>
          <p:nvPr/>
        </p:nvCxnSpPr>
        <p:spPr>
          <a:xfrm>
            <a:off x="7580535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B97C5CF7-7210-2647-A133-18F9883A1957}"/>
              </a:ext>
            </a:extLst>
          </p:cNvPr>
          <p:cNvCxnSpPr>
            <a:cxnSpLocks/>
          </p:cNvCxnSpPr>
          <p:nvPr/>
        </p:nvCxnSpPr>
        <p:spPr>
          <a:xfrm>
            <a:off x="8280579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0F18A617-A9A5-5447-A3EA-13AF0226350E}"/>
              </a:ext>
            </a:extLst>
          </p:cNvPr>
          <p:cNvCxnSpPr>
            <a:cxnSpLocks/>
          </p:cNvCxnSpPr>
          <p:nvPr/>
        </p:nvCxnSpPr>
        <p:spPr>
          <a:xfrm>
            <a:off x="5655414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96FFE21-01CD-3E44-98AF-6785F2459584}"/>
              </a:ext>
            </a:extLst>
          </p:cNvPr>
          <p:cNvCxnSpPr>
            <a:cxnSpLocks/>
          </p:cNvCxnSpPr>
          <p:nvPr/>
        </p:nvCxnSpPr>
        <p:spPr>
          <a:xfrm>
            <a:off x="6180447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05219D7A-C983-B84F-8B57-182A9D79102B}"/>
              </a:ext>
            </a:extLst>
          </p:cNvPr>
          <p:cNvCxnSpPr>
            <a:cxnSpLocks/>
          </p:cNvCxnSpPr>
          <p:nvPr/>
        </p:nvCxnSpPr>
        <p:spPr>
          <a:xfrm>
            <a:off x="6705480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60BC2FE-53C9-F649-B4CF-2C5A37A76CEB}"/>
              </a:ext>
            </a:extLst>
          </p:cNvPr>
          <p:cNvCxnSpPr>
            <a:cxnSpLocks/>
          </p:cNvCxnSpPr>
          <p:nvPr/>
        </p:nvCxnSpPr>
        <p:spPr>
          <a:xfrm>
            <a:off x="5130381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7CFC49DC-28A6-AE4A-9F21-B2F261D03915}"/>
              </a:ext>
            </a:extLst>
          </p:cNvPr>
          <p:cNvCxnSpPr>
            <a:cxnSpLocks/>
          </p:cNvCxnSpPr>
          <p:nvPr/>
        </p:nvCxnSpPr>
        <p:spPr>
          <a:xfrm>
            <a:off x="7755546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54EC2CC-640C-4C4A-B712-52FEA7C803D5}"/>
              </a:ext>
            </a:extLst>
          </p:cNvPr>
          <p:cNvCxnSpPr>
            <a:cxnSpLocks/>
          </p:cNvCxnSpPr>
          <p:nvPr/>
        </p:nvCxnSpPr>
        <p:spPr>
          <a:xfrm>
            <a:off x="8473477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F024BC5-8D33-CB4F-BC65-0C6E116609EA}"/>
              </a:ext>
            </a:extLst>
          </p:cNvPr>
          <p:cNvCxnSpPr>
            <a:cxnSpLocks/>
          </p:cNvCxnSpPr>
          <p:nvPr/>
        </p:nvCxnSpPr>
        <p:spPr>
          <a:xfrm>
            <a:off x="5830425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CAA35AC-90F6-434A-B057-B4B77C9E0008}"/>
              </a:ext>
            </a:extLst>
          </p:cNvPr>
          <p:cNvCxnSpPr>
            <a:cxnSpLocks/>
          </p:cNvCxnSpPr>
          <p:nvPr/>
        </p:nvCxnSpPr>
        <p:spPr>
          <a:xfrm>
            <a:off x="6355458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D916554-A29B-5F4F-819F-E24BE89A9C1B}"/>
              </a:ext>
            </a:extLst>
          </p:cNvPr>
          <p:cNvCxnSpPr>
            <a:cxnSpLocks/>
          </p:cNvCxnSpPr>
          <p:nvPr/>
        </p:nvCxnSpPr>
        <p:spPr>
          <a:xfrm>
            <a:off x="6880491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6F358A4-3DDD-E743-936F-CDAEC09B02CB}"/>
              </a:ext>
            </a:extLst>
          </p:cNvPr>
          <p:cNvCxnSpPr>
            <a:cxnSpLocks/>
          </p:cNvCxnSpPr>
          <p:nvPr/>
        </p:nvCxnSpPr>
        <p:spPr>
          <a:xfrm>
            <a:off x="7230513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AD1B3218-8FC9-FA43-B07D-3359DC3D0CF6}"/>
              </a:ext>
            </a:extLst>
          </p:cNvPr>
          <p:cNvCxnSpPr>
            <a:cxnSpLocks/>
          </p:cNvCxnSpPr>
          <p:nvPr/>
        </p:nvCxnSpPr>
        <p:spPr>
          <a:xfrm>
            <a:off x="5305392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C9A932C1-C8C6-3D46-8B09-050BEC93ABEC}"/>
              </a:ext>
            </a:extLst>
          </p:cNvPr>
          <p:cNvCxnSpPr>
            <a:cxnSpLocks/>
          </p:cNvCxnSpPr>
          <p:nvPr/>
        </p:nvCxnSpPr>
        <p:spPr>
          <a:xfrm>
            <a:off x="7930557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86F3F85-CA0A-E94C-8DD9-A6BE8BB5BC48}"/>
              </a:ext>
            </a:extLst>
          </p:cNvPr>
          <p:cNvCxnSpPr>
            <a:cxnSpLocks/>
          </p:cNvCxnSpPr>
          <p:nvPr/>
        </p:nvCxnSpPr>
        <p:spPr>
          <a:xfrm>
            <a:off x="6005436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03B8DBD-5819-1F4D-91D6-9FF0AED17DD2}"/>
              </a:ext>
            </a:extLst>
          </p:cNvPr>
          <p:cNvCxnSpPr>
            <a:cxnSpLocks/>
          </p:cNvCxnSpPr>
          <p:nvPr/>
        </p:nvCxnSpPr>
        <p:spPr>
          <a:xfrm>
            <a:off x="6530469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22F9DF45-36D6-764F-91AF-8791F8C34BA3}"/>
              </a:ext>
            </a:extLst>
          </p:cNvPr>
          <p:cNvCxnSpPr>
            <a:cxnSpLocks/>
          </p:cNvCxnSpPr>
          <p:nvPr/>
        </p:nvCxnSpPr>
        <p:spPr>
          <a:xfrm>
            <a:off x="7055502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D65780B-17B3-EA4B-9D4C-AF6998A518F6}"/>
              </a:ext>
            </a:extLst>
          </p:cNvPr>
          <p:cNvCxnSpPr>
            <a:cxnSpLocks/>
          </p:cNvCxnSpPr>
          <p:nvPr/>
        </p:nvCxnSpPr>
        <p:spPr>
          <a:xfrm>
            <a:off x="7405524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E460283-FF9A-664A-8D79-F67D94DF2377}"/>
              </a:ext>
            </a:extLst>
          </p:cNvPr>
          <p:cNvCxnSpPr>
            <a:cxnSpLocks/>
          </p:cNvCxnSpPr>
          <p:nvPr/>
        </p:nvCxnSpPr>
        <p:spPr>
          <a:xfrm>
            <a:off x="5480403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8C0818D-825F-454B-93EE-BE932D867C8B}"/>
              </a:ext>
            </a:extLst>
          </p:cNvPr>
          <p:cNvCxnSpPr>
            <a:cxnSpLocks/>
          </p:cNvCxnSpPr>
          <p:nvPr/>
        </p:nvCxnSpPr>
        <p:spPr>
          <a:xfrm>
            <a:off x="8105568" y="2745531"/>
            <a:ext cx="0" cy="1168842"/>
          </a:xfrm>
          <a:prstGeom prst="line">
            <a:avLst/>
          </a:prstGeom>
          <a:ln w="28575">
            <a:solidFill>
              <a:srgbClr val="B8D24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Прямоугольник 73">
            <a:extLst>
              <a:ext uri="{FF2B5EF4-FFF2-40B4-BE49-F238E27FC236}">
                <a16:creationId xmlns:a16="http://schemas.microsoft.com/office/drawing/2014/main" id="{21FC055C-2317-214B-B6AD-D067D48E70AD}"/>
              </a:ext>
            </a:extLst>
          </p:cNvPr>
          <p:cNvSpPr/>
          <p:nvPr/>
        </p:nvSpPr>
        <p:spPr>
          <a:xfrm>
            <a:off x="7824898" y="2919369"/>
            <a:ext cx="13716" cy="839307"/>
          </a:xfrm>
          <a:prstGeom prst="rect">
            <a:avLst/>
          </a:prstGeom>
          <a:solidFill>
            <a:srgbClr val="4C5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4000" rtlCol="0" anchor="b" anchorCtr="1"/>
          <a:lstStyle/>
          <a:p>
            <a:pPr algn="ctr" rtl="0"/>
            <a:endParaRPr lang="en-US" sz="105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448DB29-2ED2-7948-ACEB-CF7FEDB0A7BF}"/>
              </a:ext>
            </a:extLst>
          </p:cNvPr>
          <p:cNvSpPr/>
          <p:nvPr/>
        </p:nvSpPr>
        <p:spPr>
          <a:xfrm>
            <a:off x="4675941" y="2522129"/>
            <a:ext cx="4514509" cy="2769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90000"/>
              </a:lnSpc>
              <a:spcBef>
                <a:spcPts val="750"/>
              </a:spcBef>
            </a:pPr>
            <a:r>
              <a:rPr lang="en-US" sz="1500">
                <a:solidFill>
                  <a:srgbClr val="4C5B60"/>
                </a:solidFill>
                <a:latin typeface="Lato" charset="0"/>
                <a:cs typeface="Lato" charset="0"/>
              </a:rPr>
              <a:t>The mode determined by the algorithm: </a:t>
            </a:r>
            <a:r>
              <a:rPr lang="en-US" sz="1500">
                <a:solidFill>
                  <a:srgbClr val="76AF3E"/>
                </a:solidFill>
                <a:latin typeface="Lato" charset="0"/>
                <a:cs typeface="Lato" charset="0"/>
              </a:rPr>
              <a:t>STWO</a:t>
            </a:r>
          </a:p>
        </p:txBody>
      </p:sp>
    </p:spTree>
    <p:extLst>
      <p:ext uri="{BB962C8B-B14F-4D97-AF65-F5344CB8AC3E}">
        <p14:creationId xmlns:p14="http://schemas.microsoft.com/office/powerpoint/2010/main" val="1025076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7C69B-660F-0742-ACC9-CC2E6F067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8">
            <a:extLst>
              <a:ext uri="{FF2B5EF4-FFF2-40B4-BE49-F238E27FC236}">
                <a16:creationId xmlns:a16="http://schemas.microsoft.com/office/drawing/2014/main" id="{DAFDEF44-382B-2C4B-8ADB-8495A7409BEA}"/>
              </a:ext>
            </a:extLst>
          </p:cNvPr>
          <p:cNvSpPr txBox="1">
            <a:spLocks/>
          </p:cNvSpPr>
          <p:nvPr/>
        </p:nvSpPr>
        <p:spPr bwMode="auto">
          <a:xfrm>
            <a:off x="381000" y="931333"/>
            <a:ext cx="83820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r>
              <a:rPr lang="en-US" sz="20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Solution Approach 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D81EAB-05FA-814D-8CCC-70471EE4863A}"/>
              </a:ext>
            </a:extLst>
          </p:cNvPr>
          <p:cNvSpPr txBox="1">
            <a:spLocks/>
          </p:cNvSpPr>
          <p:nvPr/>
        </p:nvSpPr>
        <p:spPr bwMode="auto">
          <a:xfrm>
            <a:off x="1890344" y="4813567"/>
            <a:ext cx="8030309" cy="34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900" dirty="0">
                <a:solidFill>
                  <a:srgbClr val="000000"/>
                </a:solidFill>
              </a:rPr>
              <a:t>SPE-198673-MS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</a:t>
            </a:r>
            <a:r>
              <a:rPr lang="en-US" sz="900" dirty="0">
                <a:solidFill>
                  <a:srgbClr val="000000"/>
                </a:solidFill>
              </a:rPr>
              <a:t>AI-based ESP Optimal Control Solution To Optimize Oil Flow Across Multiple Wells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Dmitry </a:t>
            </a:r>
            <a:r>
              <a:rPr lang="en-US" altLang="en-US" sz="900" dirty="0" err="1">
                <a:solidFill>
                  <a:srgbClr val="000000"/>
                </a:solidFill>
                <a:cs typeface="Arial" panose="020B0604020202020204" pitchFamily="34" charset="0"/>
              </a:rPr>
              <a:t>Krikunov</a:t>
            </a:r>
            <a:endParaRPr lang="en-US" altLang="en-US" sz="9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7" name="Прямоугольник 58">
            <a:extLst>
              <a:ext uri="{FF2B5EF4-FFF2-40B4-BE49-F238E27FC236}">
                <a16:creationId xmlns:a16="http://schemas.microsoft.com/office/drawing/2014/main" id="{CF862DFF-3AC1-4141-B281-A4EFD964399A}"/>
              </a:ext>
            </a:extLst>
          </p:cNvPr>
          <p:cNvSpPr/>
          <p:nvPr/>
        </p:nvSpPr>
        <p:spPr>
          <a:xfrm>
            <a:off x="2667558" y="2913971"/>
            <a:ext cx="1742344" cy="267703"/>
          </a:xfrm>
          <a:prstGeom prst="rect">
            <a:avLst/>
          </a:prstGeom>
          <a:solidFill>
            <a:srgbClr val="75B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29" b="1" dirty="0">
              <a:solidFill>
                <a:schemeClr val="bg1"/>
              </a:solidFill>
              <a:latin typeface="Arial" panose="020B0604020202020204" pitchFamily="34" charset="0"/>
              <a:ea typeface="Lato Black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8" name="Прямоугольник 59">
            <a:extLst>
              <a:ext uri="{FF2B5EF4-FFF2-40B4-BE49-F238E27FC236}">
                <a16:creationId xmlns:a16="http://schemas.microsoft.com/office/drawing/2014/main" id="{D1D77B15-4EC0-0546-B7D7-CAC649C385EC}"/>
              </a:ext>
            </a:extLst>
          </p:cNvPr>
          <p:cNvSpPr/>
          <p:nvPr/>
        </p:nvSpPr>
        <p:spPr>
          <a:xfrm>
            <a:off x="2660289" y="3195589"/>
            <a:ext cx="1742344" cy="267703"/>
          </a:xfrm>
          <a:prstGeom prst="rect">
            <a:avLst/>
          </a:prstGeom>
          <a:solidFill>
            <a:srgbClr val="75B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829" b="1" dirty="0">
              <a:solidFill>
                <a:schemeClr val="bg1"/>
              </a:solidFill>
              <a:latin typeface="Arial" panose="020B0604020202020204" pitchFamily="34" charset="0"/>
              <a:ea typeface="Lato Black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9" name="Прямоугольник 17">
            <a:extLst>
              <a:ext uri="{FF2B5EF4-FFF2-40B4-BE49-F238E27FC236}">
                <a16:creationId xmlns:a16="http://schemas.microsoft.com/office/drawing/2014/main" id="{08B7DE23-FF85-964F-AA57-508A33C58A91}"/>
              </a:ext>
            </a:extLst>
          </p:cNvPr>
          <p:cNvSpPr/>
          <p:nvPr/>
        </p:nvSpPr>
        <p:spPr>
          <a:xfrm>
            <a:off x="2665052" y="1727874"/>
            <a:ext cx="1742344" cy="598825"/>
          </a:xfrm>
          <a:prstGeom prst="rect">
            <a:avLst/>
          </a:prstGeom>
          <a:solidFill>
            <a:srgbClr val="75B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ea typeface="Lato Black" panose="020F0502020204030203" pitchFamily="34" charset="0"/>
                <a:cs typeface="Arial" panose="020B0604020202020204" pitchFamily="34" charset="0"/>
              </a:rPr>
              <a:t>ENVIRONMENT MODEL</a:t>
            </a:r>
            <a:endParaRPr lang="ru-RU" sz="1600" b="1" dirty="0">
              <a:solidFill>
                <a:schemeClr val="bg1"/>
              </a:solidFill>
              <a:latin typeface="Arial" panose="020B0604020202020204" pitchFamily="34" charset="0"/>
              <a:ea typeface="Lato Black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0" name="Прямоугольник 18">
            <a:extLst>
              <a:ext uri="{FF2B5EF4-FFF2-40B4-BE49-F238E27FC236}">
                <a16:creationId xmlns:a16="http://schemas.microsoft.com/office/drawing/2014/main" id="{6750F0F3-3BD9-434A-8FFD-9583C351C24D}"/>
              </a:ext>
            </a:extLst>
          </p:cNvPr>
          <p:cNvSpPr/>
          <p:nvPr/>
        </p:nvSpPr>
        <p:spPr>
          <a:xfrm>
            <a:off x="2665052" y="4036650"/>
            <a:ext cx="1742344" cy="598825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ea typeface="Lato Black" panose="020F0502020204030203" pitchFamily="34" charset="0"/>
                <a:cs typeface="Arial" panose="020B0604020202020204" pitchFamily="34" charset="0"/>
              </a:rPr>
              <a:t>REAL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ea typeface="Lato Black" panose="020F0502020204030203" pitchFamily="34" charset="0"/>
                <a:cs typeface="Arial" panose="020B0604020202020204" pitchFamily="34" charset="0"/>
              </a:rPr>
              <a:t>ENVIRONMENT</a:t>
            </a:r>
            <a:endParaRPr lang="ru-RU" sz="1600" b="1" dirty="0">
              <a:solidFill>
                <a:schemeClr val="bg1"/>
              </a:solidFill>
              <a:latin typeface="Arial" panose="020B0604020202020204" pitchFamily="34" charset="0"/>
              <a:ea typeface="Lato Black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1" name="Прямоугольник 20">
            <a:extLst>
              <a:ext uri="{FF2B5EF4-FFF2-40B4-BE49-F238E27FC236}">
                <a16:creationId xmlns:a16="http://schemas.microsoft.com/office/drawing/2014/main" id="{8592B527-18FC-E74D-AF07-2BEFEB56DC6E}"/>
              </a:ext>
            </a:extLst>
          </p:cNvPr>
          <p:cNvSpPr/>
          <p:nvPr/>
        </p:nvSpPr>
        <p:spPr>
          <a:xfrm>
            <a:off x="2665052" y="2882262"/>
            <a:ext cx="1742344" cy="598825"/>
          </a:xfrm>
          <a:prstGeom prst="rect">
            <a:avLst/>
          </a:prstGeom>
          <a:solidFill>
            <a:srgbClr val="75B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ea typeface="Lato Black" panose="020F0502020204030203" pitchFamily="34" charset="0"/>
                <a:cs typeface="Arial" panose="020B0604020202020204" pitchFamily="34" charset="0"/>
              </a:rPr>
              <a:t>SEARCH AGENT</a:t>
            </a:r>
            <a:endParaRPr lang="ru-RU" sz="1600" b="1" dirty="0">
              <a:solidFill>
                <a:schemeClr val="bg1"/>
              </a:solidFill>
              <a:latin typeface="Arial" panose="020B0604020202020204" pitchFamily="34" charset="0"/>
              <a:ea typeface="Lato Black" panose="020F0502020204030203" pitchFamily="34" charset="0"/>
              <a:cs typeface="Arial" panose="020B0604020202020204" pitchFamily="34" charset="0"/>
            </a:endParaRPr>
          </a:p>
        </p:txBody>
      </p:sp>
      <p:cxnSp>
        <p:nvCxnSpPr>
          <p:cNvPr id="12" name="Соединительная линия уступом 21">
            <a:extLst>
              <a:ext uri="{FF2B5EF4-FFF2-40B4-BE49-F238E27FC236}">
                <a16:creationId xmlns:a16="http://schemas.microsoft.com/office/drawing/2014/main" id="{49CF44D2-003F-EB48-A74E-5BD5A6B5ED7F}"/>
              </a:ext>
            </a:extLst>
          </p:cNvPr>
          <p:cNvCxnSpPr>
            <a:cxnSpLocks/>
            <a:stCxn id="9" idx="3"/>
            <a:endCxn id="17" idx="0"/>
          </p:cNvCxnSpPr>
          <p:nvPr/>
        </p:nvCxnSpPr>
        <p:spPr>
          <a:xfrm>
            <a:off x="4407395" y="2027286"/>
            <a:ext cx="2753616" cy="868683"/>
          </a:xfrm>
          <a:prstGeom prst="bentConnector2">
            <a:avLst/>
          </a:prstGeom>
          <a:ln w="28575">
            <a:solidFill>
              <a:srgbClr val="4C5B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Соединительная линия уступом 26">
            <a:extLst>
              <a:ext uri="{FF2B5EF4-FFF2-40B4-BE49-F238E27FC236}">
                <a16:creationId xmlns:a16="http://schemas.microsoft.com/office/drawing/2014/main" id="{5F948565-273C-2F49-BDBF-B9BD73678EB7}"/>
              </a:ext>
            </a:extLst>
          </p:cNvPr>
          <p:cNvCxnSpPr>
            <a:cxnSpLocks/>
            <a:stCxn id="7" idx="1"/>
            <a:endCxn id="9" idx="1"/>
          </p:cNvCxnSpPr>
          <p:nvPr/>
        </p:nvCxnSpPr>
        <p:spPr>
          <a:xfrm rot="10800000">
            <a:off x="2665051" y="2027288"/>
            <a:ext cx="2507" cy="1020536"/>
          </a:xfrm>
          <a:prstGeom prst="bentConnector3">
            <a:avLst>
              <a:gd name="adj1" fmla="val 24220736"/>
            </a:avLst>
          </a:prstGeom>
          <a:ln w="28575">
            <a:solidFill>
              <a:srgbClr val="4C5B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Соединительная линия уступом 29">
            <a:extLst>
              <a:ext uri="{FF2B5EF4-FFF2-40B4-BE49-F238E27FC236}">
                <a16:creationId xmlns:a16="http://schemas.microsoft.com/office/drawing/2014/main" id="{DB22210C-1790-0C4B-925F-2306C9FD60BD}"/>
              </a:ext>
            </a:extLst>
          </p:cNvPr>
          <p:cNvCxnSpPr>
            <a:cxnSpLocks/>
            <a:stCxn id="8" idx="1"/>
            <a:endCxn id="10" idx="1"/>
          </p:cNvCxnSpPr>
          <p:nvPr/>
        </p:nvCxnSpPr>
        <p:spPr>
          <a:xfrm rot="10800000" flipH="1" flipV="1">
            <a:off x="2660289" y="3329440"/>
            <a:ext cx="4763" cy="1006622"/>
          </a:xfrm>
          <a:prstGeom prst="bentConnector3">
            <a:avLst>
              <a:gd name="adj1" fmla="val -12694740"/>
            </a:avLst>
          </a:prstGeom>
          <a:ln w="28575">
            <a:solidFill>
              <a:srgbClr val="4C5B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Соединительная линия уступом 35">
            <a:extLst>
              <a:ext uri="{FF2B5EF4-FFF2-40B4-BE49-F238E27FC236}">
                <a16:creationId xmlns:a16="http://schemas.microsoft.com/office/drawing/2014/main" id="{7E60E03C-E471-FE48-8498-026FB303103A}"/>
              </a:ext>
            </a:extLst>
          </p:cNvPr>
          <p:cNvCxnSpPr>
            <a:cxnSpLocks/>
            <a:stCxn id="10" idx="3"/>
            <a:endCxn id="8" idx="3"/>
          </p:cNvCxnSpPr>
          <p:nvPr/>
        </p:nvCxnSpPr>
        <p:spPr>
          <a:xfrm flipH="1" flipV="1">
            <a:off x="4402633" y="3329441"/>
            <a:ext cx="4763" cy="1006622"/>
          </a:xfrm>
          <a:prstGeom prst="bentConnector3">
            <a:avLst>
              <a:gd name="adj1" fmla="val -13200000"/>
            </a:avLst>
          </a:prstGeom>
          <a:ln w="28575">
            <a:solidFill>
              <a:srgbClr val="4C5B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38">
            <a:extLst>
              <a:ext uri="{FF2B5EF4-FFF2-40B4-BE49-F238E27FC236}">
                <a16:creationId xmlns:a16="http://schemas.microsoft.com/office/drawing/2014/main" id="{66963FB2-DEC5-3646-8EDE-DD7FE13856CD}"/>
              </a:ext>
            </a:extLst>
          </p:cNvPr>
          <p:cNvSpPr/>
          <p:nvPr/>
        </p:nvSpPr>
        <p:spPr>
          <a:xfrm>
            <a:off x="6289839" y="2895970"/>
            <a:ext cx="1742344" cy="598825"/>
          </a:xfrm>
          <a:prstGeom prst="rect">
            <a:avLst/>
          </a:prstGeom>
          <a:solidFill>
            <a:srgbClr val="3443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ea typeface="Lato Black" panose="020F0502020204030203" pitchFamily="34" charset="0"/>
                <a:cs typeface="Arial" panose="020B0604020202020204" pitchFamily="34" charset="0"/>
              </a:rPr>
              <a:t>MODEL GOVERNANCE</a:t>
            </a:r>
            <a:endParaRPr lang="ru-RU" sz="1600" b="1" dirty="0">
              <a:solidFill>
                <a:schemeClr val="bg1"/>
              </a:solidFill>
              <a:latin typeface="Arial" panose="020B0604020202020204" pitchFamily="34" charset="0"/>
              <a:ea typeface="Lato Black" panose="020F0502020204030203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Соединительная линия уступом 41">
            <a:extLst>
              <a:ext uri="{FF2B5EF4-FFF2-40B4-BE49-F238E27FC236}">
                <a16:creationId xmlns:a16="http://schemas.microsoft.com/office/drawing/2014/main" id="{E6B7BB71-FDC3-0947-ADD1-95F084E136ED}"/>
              </a:ext>
            </a:extLst>
          </p:cNvPr>
          <p:cNvCxnSpPr>
            <a:cxnSpLocks/>
            <a:stCxn id="9" idx="3"/>
            <a:endCxn id="7" idx="3"/>
          </p:cNvCxnSpPr>
          <p:nvPr/>
        </p:nvCxnSpPr>
        <p:spPr>
          <a:xfrm>
            <a:off x="4407395" y="2027287"/>
            <a:ext cx="2507" cy="1020536"/>
          </a:xfrm>
          <a:prstGeom prst="bentConnector3">
            <a:avLst>
              <a:gd name="adj1" fmla="val 25180790"/>
            </a:avLst>
          </a:prstGeom>
          <a:ln w="28575">
            <a:solidFill>
              <a:srgbClr val="4C5B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Соединительная линия уступом 43">
            <a:extLst>
              <a:ext uri="{FF2B5EF4-FFF2-40B4-BE49-F238E27FC236}">
                <a16:creationId xmlns:a16="http://schemas.microsoft.com/office/drawing/2014/main" id="{A70F029A-7B26-AA4E-B45D-9180F08EE765}"/>
              </a:ext>
            </a:extLst>
          </p:cNvPr>
          <p:cNvCxnSpPr>
            <a:cxnSpLocks/>
            <a:stCxn id="17" idx="3"/>
            <a:endCxn id="9" idx="0"/>
          </p:cNvCxnSpPr>
          <p:nvPr/>
        </p:nvCxnSpPr>
        <p:spPr>
          <a:xfrm flipH="1" flipV="1">
            <a:off x="3536224" y="1727873"/>
            <a:ext cx="4495959" cy="1467509"/>
          </a:xfrm>
          <a:prstGeom prst="bentConnector4">
            <a:avLst>
              <a:gd name="adj1" fmla="val -10236"/>
              <a:gd name="adj2" fmla="val 129720"/>
            </a:avLst>
          </a:prstGeom>
          <a:ln w="28575">
            <a:solidFill>
              <a:srgbClr val="4C5B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Соединительная линия уступом 46">
            <a:extLst>
              <a:ext uri="{FF2B5EF4-FFF2-40B4-BE49-F238E27FC236}">
                <a16:creationId xmlns:a16="http://schemas.microsoft.com/office/drawing/2014/main" id="{34B155BA-D40E-3845-9E08-3401CA738F38}"/>
              </a:ext>
            </a:extLst>
          </p:cNvPr>
          <p:cNvCxnSpPr>
            <a:cxnSpLocks/>
            <a:stCxn id="10" idx="3"/>
            <a:endCxn id="17" idx="2"/>
          </p:cNvCxnSpPr>
          <p:nvPr/>
        </p:nvCxnSpPr>
        <p:spPr>
          <a:xfrm flipV="1">
            <a:off x="4407395" y="3494795"/>
            <a:ext cx="2753616" cy="841268"/>
          </a:xfrm>
          <a:prstGeom prst="bentConnector2">
            <a:avLst/>
          </a:prstGeom>
          <a:ln w="28575">
            <a:solidFill>
              <a:srgbClr val="4C5B6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743D2BD-A057-9D42-AFD7-F07AA25189DA}"/>
              </a:ext>
            </a:extLst>
          </p:cNvPr>
          <p:cNvSpPr txBox="1"/>
          <p:nvPr/>
        </p:nvSpPr>
        <p:spPr>
          <a:xfrm>
            <a:off x="5278860" y="870446"/>
            <a:ext cx="1882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model updates</a:t>
            </a:r>
            <a:endParaRPr lang="ru-RU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E79A8B-4E1C-6945-8773-DD4201D3F1A1}"/>
              </a:ext>
            </a:extLst>
          </p:cNvPr>
          <p:cNvSpPr txBox="1"/>
          <p:nvPr/>
        </p:nvSpPr>
        <p:spPr>
          <a:xfrm>
            <a:off x="5278860" y="4416561"/>
            <a:ext cx="2103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real observations</a:t>
            </a:r>
            <a:endParaRPr lang="ru-RU" baseline="-25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13C19B-BD62-624D-A862-7E6E90ED8999}"/>
              </a:ext>
            </a:extLst>
          </p:cNvPr>
          <p:cNvSpPr txBox="1"/>
          <p:nvPr/>
        </p:nvSpPr>
        <p:spPr>
          <a:xfrm>
            <a:off x="5276062" y="1380748"/>
            <a:ext cx="2299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predicted observations</a:t>
            </a:r>
            <a:endParaRPr lang="ru-RU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A44E79-5222-C944-9CA7-7D4F280926B6}"/>
              </a:ext>
            </a:extLst>
          </p:cNvPr>
          <p:cNvSpPr txBox="1"/>
          <p:nvPr/>
        </p:nvSpPr>
        <p:spPr>
          <a:xfrm>
            <a:off x="598997" y="2326698"/>
            <a:ext cx="1158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controls</a:t>
            </a:r>
            <a:endParaRPr lang="ru-RU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EE484C5-B23E-AD48-9C0E-FE62045DCCDF}"/>
              </a:ext>
            </a:extLst>
          </p:cNvPr>
          <p:cNvSpPr txBox="1"/>
          <p:nvPr/>
        </p:nvSpPr>
        <p:spPr>
          <a:xfrm>
            <a:off x="598997" y="3548894"/>
            <a:ext cx="13332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optimal controls</a:t>
            </a:r>
            <a:endParaRPr lang="en-US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5553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7" grpId="0" animBg="1"/>
      <p:bldP spid="21" grpId="0"/>
      <p:bldP spid="22" grpId="0"/>
      <p:bldP spid="23" grpId="0"/>
      <p:bldP spid="25" grpId="0"/>
      <p:bldP spid="2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7C69B-660F-0742-ACC9-CC2E6F067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8">
            <a:extLst>
              <a:ext uri="{FF2B5EF4-FFF2-40B4-BE49-F238E27FC236}">
                <a16:creationId xmlns:a16="http://schemas.microsoft.com/office/drawing/2014/main" id="{DAFDEF44-382B-2C4B-8ADB-8495A7409BEA}"/>
              </a:ext>
            </a:extLst>
          </p:cNvPr>
          <p:cNvSpPr txBox="1">
            <a:spLocks/>
          </p:cNvSpPr>
          <p:nvPr/>
        </p:nvSpPr>
        <p:spPr bwMode="auto">
          <a:xfrm>
            <a:off x="381000" y="931333"/>
            <a:ext cx="83820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r>
              <a:rPr lang="en-US" sz="2000" b="1" dirty="0">
                <a:solidFill>
                  <a:srgbClr val="000000"/>
                </a:solidFill>
                <a:cs typeface="Arial" charset="0"/>
              </a:rPr>
              <a:t>Finding optimal control option</a:t>
            </a:r>
          </a:p>
        </p:txBody>
      </p:sp>
      <p:sp>
        <p:nvSpPr>
          <p:cNvPr id="24" name="Title 8">
            <a:extLst>
              <a:ext uri="{FF2B5EF4-FFF2-40B4-BE49-F238E27FC236}">
                <a16:creationId xmlns:a16="http://schemas.microsoft.com/office/drawing/2014/main" id="{7964746C-2CFA-D94E-8E40-A459115A2619}"/>
              </a:ext>
            </a:extLst>
          </p:cNvPr>
          <p:cNvSpPr txBox="1">
            <a:spLocks/>
          </p:cNvSpPr>
          <p:nvPr/>
        </p:nvSpPr>
        <p:spPr bwMode="auto">
          <a:xfrm>
            <a:off x="381002" y="1471448"/>
            <a:ext cx="8382000" cy="322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r>
              <a:rPr lang="en-US" sz="1600" dirty="0"/>
              <a:t>Agent searching through possible predicted states for those which lead to maximum value of target function Q: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Rewards for high oil flow rate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Penalizes for constraints approaching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Penalizes for drastic changes in control policy</a:t>
            </a:r>
          </a:p>
          <a:p>
            <a:pPr>
              <a:lnSpc>
                <a:spcPct val="90000"/>
              </a:lnSpc>
              <a:spcBef>
                <a:spcPts val="750"/>
              </a:spcBef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D81EAB-05FA-814D-8CCC-70471EE4863A}"/>
              </a:ext>
            </a:extLst>
          </p:cNvPr>
          <p:cNvSpPr txBox="1">
            <a:spLocks/>
          </p:cNvSpPr>
          <p:nvPr/>
        </p:nvSpPr>
        <p:spPr bwMode="auto">
          <a:xfrm>
            <a:off x="1890344" y="4813567"/>
            <a:ext cx="8030309" cy="34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900" dirty="0">
                <a:solidFill>
                  <a:srgbClr val="000000"/>
                </a:solidFill>
              </a:rPr>
              <a:t>SPE-198673-MS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</a:t>
            </a:r>
            <a:r>
              <a:rPr lang="en-US" sz="900" dirty="0">
                <a:solidFill>
                  <a:srgbClr val="000000"/>
                </a:solidFill>
              </a:rPr>
              <a:t>AI-based ESP Optimal Control Solution To Optimize Oil Flow Across Multiple Wells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Dmitry </a:t>
            </a:r>
            <a:r>
              <a:rPr lang="en-US" altLang="en-US" sz="900" dirty="0" err="1">
                <a:solidFill>
                  <a:srgbClr val="000000"/>
                </a:solidFill>
                <a:cs typeface="Arial" panose="020B0604020202020204" pitchFamily="34" charset="0"/>
              </a:rPr>
              <a:t>Krikunov</a:t>
            </a:r>
            <a:endParaRPr lang="en-US" altLang="en-US" sz="9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72" name="Параллелограмм 106">
            <a:extLst>
              <a:ext uri="{FF2B5EF4-FFF2-40B4-BE49-F238E27FC236}">
                <a16:creationId xmlns:a16="http://schemas.microsoft.com/office/drawing/2014/main" id="{978852D2-23A8-2947-AC07-86723E7078E3}"/>
              </a:ext>
            </a:extLst>
          </p:cNvPr>
          <p:cNvSpPr/>
          <p:nvPr/>
        </p:nvSpPr>
        <p:spPr>
          <a:xfrm>
            <a:off x="6166292" y="4129781"/>
            <a:ext cx="368465" cy="134243"/>
          </a:xfrm>
          <a:prstGeom prst="parallelogram">
            <a:avLst>
              <a:gd name="adj" fmla="val 1056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Параллелограмм 105">
            <a:extLst>
              <a:ext uri="{FF2B5EF4-FFF2-40B4-BE49-F238E27FC236}">
                <a16:creationId xmlns:a16="http://schemas.microsoft.com/office/drawing/2014/main" id="{53B5067B-2218-D544-AECE-3BDA80B1CE3D}"/>
              </a:ext>
            </a:extLst>
          </p:cNvPr>
          <p:cNvSpPr/>
          <p:nvPr/>
        </p:nvSpPr>
        <p:spPr>
          <a:xfrm>
            <a:off x="2459457" y="4264022"/>
            <a:ext cx="391777" cy="150396"/>
          </a:xfrm>
          <a:prstGeom prst="parallelogram">
            <a:avLst>
              <a:gd name="adj" fmla="val 105600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Параллелограмм 95">
            <a:extLst>
              <a:ext uri="{FF2B5EF4-FFF2-40B4-BE49-F238E27FC236}">
                <a16:creationId xmlns:a16="http://schemas.microsoft.com/office/drawing/2014/main" id="{7C54006C-A67C-FA4A-BA9D-4D453BF6B0CE}"/>
              </a:ext>
            </a:extLst>
          </p:cNvPr>
          <p:cNvSpPr/>
          <p:nvPr/>
        </p:nvSpPr>
        <p:spPr>
          <a:xfrm>
            <a:off x="2157149" y="4131675"/>
            <a:ext cx="358202" cy="132346"/>
          </a:xfrm>
          <a:prstGeom prst="parallelogram">
            <a:avLst>
              <a:gd name="adj" fmla="val 105600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Параллелограмм 96">
            <a:extLst>
              <a:ext uri="{FF2B5EF4-FFF2-40B4-BE49-F238E27FC236}">
                <a16:creationId xmlns:a16="http://schemas.microsoft.com/office/drawing/2014/main" id="{25F0D92F-8F80-834B-820A-F1C358193066}"/>
              </a:ext>
            </a:extLst>
          </p:cNvPr>
          <p:cNvSpPr/>
          <p:nvPr/>
        </p:nvSpPr>
        <p:spPr>
          <a:xfrm>
            <a:off x="2669382" y="3839908"/>
            <a:ext cx="391777" cy="150396"/>
          </a:xfrm>
          <a:prstGeom prst="parallelogram">
            <a:avLst>
              <a:gd name="adj" fmla="val 1056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Параллелограмм 97">
            <a:extLst>
              <a:ext uri="{FF2B5EF4-FFF2-40B4-BE49-F238E27FC236}">
                <a16:creationId xmlns:a16="http://schemas.microsoft.com/office/drawing/2014/main" id="{EBEFAD0C-B239-A84F-B661-DF677C873521}"/>
              </a:ext>
            </a:extLst>
          </p:cNvPr>
          <p:cNvSpPr/>
          <p:nvPr/>
        </p:nvSpPr>
        <p:spPr>
          <a:xfrm>
            <a:off x="2383011" y="3684612"/>
            <a:ext cx="391777" cy="150396"/>
          </a:xfrm>
          <a:prstGeom prst="parallelogram">
            <a:avLst>
              <a:gd name="adj" fmla="val 1056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Параллелограмм 89">
            <a:extLst>
              <a:ext uri="{FF2B5EF4-FFF2-40B4-BE49-F238E27FC236}">
                <a16:creationId xmlns:a16="http://schemas.microsoft.com/office/drawing/2014/main" id="{C14379BB-20C1-704A-819B-6600CF31978D}"/>
              </a:ext>
            </a:extLst>
          </p:cNvPr>
          <p:cNvSpPr/>
          <p:nvPr/>
        </p:nvSpPr>
        <p:spPr>
          <a:xfrm>
            <a:off x="6088086" y="3981397"/>
            <a:ext cx="391777" cy="150396"/>
          </a:xfrm>
          <a:prstGeom prst="parallelogram">
            <a:avLst>
              <a:gd name="adj" fmla="val 105600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Параллелограмм 91">
            <a:extLst>
              <a:ext uri="{FF2B5EF4-FFF2-40B4-BE49-F238E27FC236}">
                <a16:creationId xmlns:a16="http://schemas.microsoft.com/office/drawing/2014/main" id="{0FB8C710-2E4F-B04A-A3F4-C2BC54769C87}"/>
              </a:ext>
            </a:extLst>
          </p:cNvPr>
          <p:cNvSpPr/>
          <p:nvPr/>
        </p:nvSpPr>
        <p:spPr>
          <a:xfrm>
            <a:off x="6236978" y="3832000"/>
            <a:ext cx="391777" cy="150396"/>
          </a:xfrm>
          <a:prstGeom prst="parallelogram">
            <a:avLst>
              <a:gd name="adj" fmla="val 105600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Параллелограмм 90">
            <a:extLst>
              <a:ext uri="{FF2B5EF4-FFF2-40B4-BE49-F238E27FC236}">
                <a16:creationId xmlns:a16="http://schemas.microsoft.com/office/drawing/2014/main" id="{75E505C3-124F-9744-9201-1D02849EFB00}"/>
              </a:ext>
            </a:extLst>
          </p:cNvPr>
          <p:cNvSpPr/>
          <p:nvPr/>
        </p:nvSpPr>
        <p:spPr>
          <a:xfrm>
            <a:off x="6452919" y="3836763"/>
            <a:ext cx="391777" cy="150396"/>
          </a:xfrm>
          <a:prstGeom prst="parallelogram">
            <a:avLst>
              <a:gd name="adj" fmla="val 105600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Параллелограмм 92">
            <a:extLst>
              <a:ext uri="{FF2B5EF4-FFF2-40B4-BE49-F238E27FC236}">
                <a16:creationId xmlns:a16="http://schemas.microsoft.com/office/drawing/2014/main" id="{6E5D5E8D-D7C7-DC42-ACB0-479CC6C262C3}"/>
              </a:ext>
            </a:extLst>
          </p:cNvPr>
          <p:cNvSpPr/>
          <p:nvPr/>
        </p:nvSpPr>
        <p:spPr>
          <a:xfrm>
            <a:off x="6608444" y="3688400"/>
            <a:ext cx="391777" cy="150396"/>
          </a:xfrm>
          <a:prstGeom prst="parallelogram">
            <a:avLst>
              <a:gd name="adj" fmla="val 105600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1" name="Группа 10">
            <a:extLst>
              <a:ext uri="{FF2B5EF4-FFF2-40B4-BE49-F238E27FC236}">
                <a16:creationId xmlns:a16="http://schemas.microsoft.com/office/drawing/2014/main" id="{BD6A5CD6-F6E7-1343-8B2C-2BAA4855971D}"/>
              </a:ext>
            </a:extLst>
          </p:cNvPr>
          <p:cNvGrpSpPr/>
          <p:nvPr/>
        </p:nvGrpSpPr>
        <p:grpSpPr>
          <a:xfrm>
            <a:off x="643253" y="3313530"/>
            <a:ext cx="3301599" cy="1518813"/>
            <a:chOff x="857671" y="2454438"/>
            <a:chExt cx="4402132" cy="2025083"/>
          </a:xfrm>
        </p:grpSpPr>
        <p:cxnSp>
          <p:nvCxnSpPr>
            <p:cNvPr id="82" name="Прямая соединительная линия 3">
              <a:extLst>
                <a:ext uri="{FF2B5EF4-FFF2-40B4-BE49-F238E27FC236}">
                  <a16:creationId xmlns:a16="http://schemas.microsoft.com/office/drawing/2014/main" id="{00E2826D-C59D-3E41-9499-F151F0F3710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47537" y="2454442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Прямая соединительная линия 42">
              <a:extLst>
                <a:ext uri="{FF2B5EF4-FFF2-40B4-BE49-F238E27FC236}">
                  <a16:creationId xmlns:a16="http://schemas.microsoft.com/office/drawing/2014/main" id="{4147FAA5-694D-E84D-9DCE-4907BA3996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44316" y="2454441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Прямая соединительная линия 46">
              <a:extLst>
                <a:ext uri="{FF2B5EF4-FFF2-40B4-BE49-F238E27FC236}">
                  <a16:creationId xmlns:a16="http://schemas.microsoft.com/office/drawing/2014/main" id="{8B59BCAC-877C-C844-AA17-F3457BB8C3B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41095" y="2454440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Прямая соединительная линия 47">
              <a:extLst>
                <a:ext uri="{FF2B5EF4-FFF2-40B4-BE49-F238E27FC236}">
                  <a16:creationId xmlns:a16="http://schemas.microsoft.com/office/drawing/2014/main" id="{ECDA00D4-DC45-B042-A6FA-4E5BF60191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37874" y="2454440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Прямая соединительная линия 49">
              <a:extLst>
                <a:ext uri="{FF2B5EF4-FFF2-40B4-BE49-F238E27FC236}">
                  <a16:creationId xmlns:a16="http://schemas.microsoft.com/office/drawing/2014/main" id="{8FD8A2D6-820B-A84C-84A2-AD97C45BF9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34653" y="2454439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Прямая соединительная линия 50">
              <a:extLst>
                <a:ext uri="{FF2B5EF4-FFF2-40B4-BE49-F238E27FC236}">
                  <a16:creationId xmlns:a16="http://schemas.microsoft.com/office/drawing/2014/main" id="{69D00E6D-EF6B-7F4E-823B-02BF4FA72C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31432" y="2454438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Прямая соединительная линия 55">
              <a:extLst>
                <a:ext uri="{FF2B5EF4-FFF2-40B4-BE49-F238E27FC236}">
                  <a16:creationId xmlns:a16="http://schemas.microsoft.com/office/drawing/2014/main" id="{10B750B2-7B91-634F-9FD0-3D56E9FCC6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8211" y="2482512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Прямая соединительная линия 56">
              <a:extLst>
                <a:ext uri="{FF2B5EF4-FFF2-40B4-BE49-F238E27FC236}">
                  <a16:creationId xmlns:a16="http://schemas.microsoft.com/office/drawing/2014/main" id="{1754E487-4220-AC42-836A-60FEA009BF9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24990" y="2482512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Прямая соединительная линия 57">
              <a:extLst>
                <a:ext uri="{FF2B5EF4-FFF2-40B4-BE49-F238E27FC236}">
                  <a16:creationId xmlns:a16="http://schemas.microsoft.com/office/drawing/2014/main" id="{057A0EE2-A9B3-BC49-ACE0-E2DE74E638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47278" y="3922288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Прямая соединительная линия 58">
              <a:extLst>
                <a:ext uri="{FF2B5EF4-FFF2-40B4-BE49-F238E27FC236}">
                  <a16:creationId xmlns:a16="http://schemas.microsoft.com/office/drawing/2014/main" id="{A68471B5-ADA7-A744-8B47-4652EA2E17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5796" y="3721762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Прямая соединительная линия 59">
              <a:extLst>
                <a:ext uri="{FF2B5EF4-FFF2-40B4-BE49-F238E27FC236}">
                  <a16:creationId xmlns:a16="http://schemas.microsoft.com/office/drawing/2014/main" id="{232394B2-2047-C24E-BECB-BC9B9E84F4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56352" y="3545299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Прямая соединительная линия 60">
              <a:extLst>
                <a:ext uri="{FF2B5EF4-FFF2-40B4-BE49-F238E27FC236}">
                  <a16:creationId xmlns:a16="http://schemas.microsoft.com/office/drawing/2014/main" id="{20C658EE-F0A1-6248-B9ED-24AB589BAE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40836" y="3348783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Прямая соединительная линия 63">
              <a:extLst>
                <a:ext uri="{FF2B5EF4-FFF2-40B4-BE49-F238E27FC236}">
                  <a16:creationId xmlns:a16="http://schemas.microsoft.com/office/drawing/2014/main" id="{B6AADAC0-BB91-2C40-BA03-FCD2B1773E4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5396" y="3148256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Прямая соединительная линия 64">
              <a:extLst>
                <a:ext uri="{FF2B5EF4-FFF2-40B4-BE49-F238E27FC236}">
                  <a16:creationId xmlns:a16="http://schemas.microsoft.com/office/drawing/2014/main" id="{77003571-98F1-D344-8F46-4A7C76C8A59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1889" y="2955751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Прямая соединительная линия 65">
              <a:extLst>
                <a:ext uri="{FF2B5EF4-FFF2-40B4-BE49-F238E27FC236}">
                  <a16:creationId xmlns:a16="http://schemas.microsoft.com/office/drawing/2014/main" id="{12BFD07D-0300-3B48-A954-6257591B4E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50437" y="2779288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Прямая соединительная линия 66">
              <a:extLst>
                <a:ext uri="{FF2B5EF4-FFF2-40B4-BE49-F238E27FC236}">
                  <a16:creationId xmlns:a16="http://schemas.microsoft.com/office/drawing/2014/main" id="{3CB706F3-0C34-0445-A830-F424D207400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6870" y="2618870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Прямоугольник 8">
              <a:extLst>
                <a:ext uri="{FF2B5EF4-FFF2-40B4-BE49-F238E27FC236}">
                  <a16:creationId xmlns:a16="http://schemas.microsoft.com/office/drawing/2014/main" id="{6FBC15FF-3CD4-4442-BD81-7CAC7A168DDB}"/>
                </a:ext>
              </a:extLst>
            </p:cNvPr>
            <p:cNvSpPr/>
            <p:nvPr/>
          </p:nvSpPr>
          <p:spPr>
            <a:xfrm>
              <a:off x="2250868" y="4028116"/>
              <a:ext cx="1113980" cy="4514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con (T)</a:t>
              </a:r>
              <a:endParaRPr lang="ru-RU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9" name="Прямоугольник 67">
              <a:extLst>
                <a:ext uri="{FF2B5EF4-FFF2-40B4-BE49-F238E27FC236}">
                  <a16:creationId xmlns:a16="http://schemas.microsoft.com/office/drawing/2014/main" id="{8332F43B-D14C-B14E-A06F-84F0C81220EF}"/>
                </a:ext>
              </a:extLst>
            </p:cNvPr>
            <p:cNvSpPr/>
            <p:nvPr/>
          </p:nvSpPr>
          <p:spPr>
            <a:xfrm>
              <a:off x="857671" y="2797106"/>
              <a:ext cx="1342505" cy="4514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obs</a:t>
              </a:r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 (T-1)</a:t>
              </a:r>
              <a:endParaRPr lang="ru-RU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0" name="Группа 69">
            <a:extLst>
              <a:ext uri="{FF2B5EF4-FFF2-40B4-BE49-F238E27FC236}">
                <a16:creationId xmlns:a16="http://schemas.microsoft.com/office/drawing/2014/main" id="{84519771-4F2F-7548-92F1-45AF1E94A5D0}"/>
              </a:ext>
            </a:extLst>
          </p:cNvPr>
          <p:cNvGrpSpPr/>
          <p:nvPr/>
        </p:nvGrpSpPr>
        <p:grpSpPr>
          <a:xfrm>
            <a:off x="4725293" y="3313531"/>
            <a:ext cx="3238966" cy="1559414"/>
            <a:chOff x="941182" y="2454438"/>
            <a:chExt cx="4318621" cy="2079218"/>
          </a:xfrm>
        </p:grpSpPr>
        <p:cxnSp>
          <p:nvCxnSpPr>
            <p:cNvPr id="101" name="Прямая соединительная линия 70">
              <a:extLst>
                <a:ext uri="{FF2B5EF4-FFF2-40B4-BE49-F238E27FC236}">
                  <a16:creationId xmlns:a16="http://schemas.microsoft.com/office/drawing/2014/main" id="{B3FCD61C-3EA4-2342-9ACB-036903974D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47537" y="2454442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Прямая соединительная линия 71">
              <a:extLst>
                <a:ext uri="{FF2B5EF4-FFF2-40B4-BE49-F238E27FC236}">
                  <a16:creationId xmlns:a16="http://schemas.microsoft.com/office/drawing/2014/main" id="{E9B274BC-5AE4-A140-950D-00CC4787283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44316" y="2454441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Прямая соединительная линия 72">
              <a:extLst>
                <a:ext uri="{FF2B5EF4-FFF2-40B4-BE49-F238E27FC236}">
                  <a16:creationId xmlns:a16="http://schemas.microsoft.com/office/drawing/2014/main" id="{57EE36D6-6C67-7141-8628-CC7E1CFCFF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41095" y="2454440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Прямая соединительная линия 73">
              <a:extLst>
                <a:ext uri="{FF2B5EF4-FFF2-40B4-BE49-F238E27FC236}">
                  <a16:creationId xmlns:a16="http://schemas.microsoft.com/office/drawing/2014/main" id="{7FE5F6DF-28B3-A94F-8C45-7E1DA939B21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37874" y="2454440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Прямая соединительная линия 74">
              <a:extLst>
                <a:ext uri="{FF2B5EF4-FFF2-40B4-BE49-F238E27FC236}">
                  <a16:creationId xmlns:a16="http://schemas.microsoft.com/office/drawing/2014/main" id="{65918FC1-3FCD-634B-B0FA-B77838B808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34653" y="2454439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Прямая соединительная линия 75">
              <a:extLst>
                <a:ext uri="{FF2B5EF4-FFF2-40B4-BE49-F238E27FC236}">
                  <a16:creationId xmlns:a16="http://schemas.microsoft.com/office/drawing/2014/main" id="{B786914F-8043-664F-B8A9-F984164B89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31432" y="2454438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Прямая соединительная линия 76">
              <a:extLst>
                <a:ext uri="{FF2B5EF4-FFF2-40B4-BE49-F238E27FC236}">
                  <a16:creationId xmlns:a16="http://schemas.microsoft.com/office/drawing/2014/main" id="{AC05B8EF-094E-EA40-B477-BC50636B3F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28211" y="2482512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Прямая соединительная линия 77">
              <a:extLst>
                <a:ext uri="{FF2B5EF4-FFF2-40B4-BE49-F238E27FC236}">
                  <a16:creationId xmlns:a16="http://schemas.microsoft.com/office/drawing/2014/main" id="{370907A1-2A34-4E48-8B79-1C4FF311A6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24990" y="2482512"/>
              <a:ext cx="1652337" cy="1588169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Прямая соединительная линия 78">
              <a:extLst>
                <a:ext uri="{FF2B5EF4-FFF2-40B4-BE49-F238E27FC236}">
                  <a16:creationId xmlns:a16="http://schemas.microsoft.com/office/drawing/2014/main" id="{D68A090F-E918-FF46-B4A3-ECA8CD0D35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47278" y="3922288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Прямая соединительная линия 79">
              <a:extLst>
                <a:ext uri="{FF2B5EF4-FFF2-40B4-BE49-F238E27FC236}">
                  <a16:creationId xmlns:a16="http://schemas.microsoft.com/office/drawing/2014/main" id="{DE645A50-87AF-D245-9C06-90A16D5C8F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5796" y="3721762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Прямая соединительная линия 80">
              <a:extLst>
                <a:ext uri="{FF2B5EF4-FFF2-40B4-BE49-F238E27FC236}">
                  <a16:creationId xmlns:a16="http://schemas.microsoft.com/office/drawing/2014/main" id="{4E7E7C32-EF4B-0245-A80E-D5881165B9B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56352" y="3545299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Прямая соединительная линия 81">
              <a:extLst>
                <a:ext uri="{FF2B5EF4-FFF2-40B4-BE49-F238E27FC236}">
                  <a16:creationId xmlns:a16="http://schemas.microsoft.com/office/drawing/2014/main" id="{ABAEFC58-8C73-2C47-8670-73C7A5B0D5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40836" y="3348783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Прямая соединительная линия 82">
              <a:extLst>
                <a:ext uri="{FF2B5EF4-FFF2-40B4-BE49-F238E27FC236}">
                  <a16:creationId xmlns:a16="http://schemas.microsoft.com/office/drawing/2014/main" id="{348D33AF-8922-834A-A499-323622227E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55396" y="3148256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Прямая соединительная линия 83">
              <a:extLst>
                <a:ext uri="{FF2B5EF4-FFF2-40B4-BE49-F238E27FC236}">
                  <a16:creationId xmlns:a16="http://schemas.microsoft.com/office/drawing/2014/main" id="{8AEA780A-41E3-4247-A1FB-7BB8BF7275E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241889" y="2955751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Прямая соединительная линия 84">
              <a:extLst>
                <a:ext uri="{FF2B5EF4-FFF2-40B4-BE49-F238E27FC236}">
                  <a16:creationId xmlns:a16="http://schemas.microsoft.com/office/drawing/2014/main" id="{082546C9-4ED7-0742-8DF5-C3653DF6B26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450437" y="2779288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Прямая соединительная линия 85">
              <a:extLst>
                <a:ext uri="{FF2B5EF4-FFF2-40B4-BE49-F238E27FC236}">
                  <a16:creationId xmlns:a16="http://schemas.microsoft.com/office/drawing/2014/main" id="{5765716A-A996-3347-AD0F-39A7296A89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16870" y="2618870"/>
              <a:ext cx="2642933" cy="0"/>
            </a:xfrm>
            <a:prstGeom prst="line">
              <a:avLst/>
            </a:prstGeom>
            <a:ln>
              <a:solidFill>
                <a:srgbClr val="34434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Прямоугольник 86">
              <a:extLst>
                <a:ext uri="{FF2B5EF4-FFF2-40B4-BE49-F238E27FC236}">
                  <a16:creationId xmlns:a16="http://schemas.microsoft.com/office/drawing/2014/main" id="{0591884C-F7C8-084F-B440-C38710AEE1DE}"/>
                </a:ext>
              </a:extLst>
            </p:cNvPr>
            <p:cNvSpPr/>
            <p:nvPr/>
          </p:nvSpPr>
          <p:spPr>
            <a:xfrm>
              <a:off x="2116910" y="4082251"/>
              <a:ext cx="1797928" cy="4514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34434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Flow rate (T)</a:t>
              </a:r>
              <a:endParaRPr lang="ru-RU" sz="1600" dirty="0">
                <a:solidFill>
                  <a:srgbClr val="34434A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8" name="Прямоугольник 87">
              <a:extLst>
                <a:ext uri="{FF2B5EF4-FFF2-40B4-BE49-F238E27FC236}">
                  <a16:creationId xmlns:a16="http://schemas.microsoft.com/office/drawing/2014/main" id="{7B9FEA46-BC80-3F42-AC57-9B332B353D05}"/>
                </a:ext>
              </a:extLst>
            </p:cNvPr>
            <p:cNvSpPr/>
            <p:nvPr/>
          </p:nvSpPr>
          <p:spPr>
            <a:xfrm>
              <a:off x="941182" y="2811941"/>
              <a:ext cx="1113980" cy="4514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600" dirty="0">
                  <a:solidFill>
                    <a:srgbClr val="34434A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 (T)</a:t>
              </a:r>
              <a:endParaRPr lang="ru-RU" sz="1600" dirty="0">
                <a:solidFill>
                  <a:srgbClr val="34434A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119" name="Прямая со стрелкой 93">
            <a:extLst>
              <a:ext uri="{FF2B5EF4-FFF2-40B4-BE49-F238E27FC236}">
                <a16:creationId xmlns:a16="http://schemas.microsoft.com/office/drawing/2014/main" id="{36D13D0D-C588-1741-B7DD-559C6A1B1384}"/>
              </a:ext>
            </a:extLst>
          </p:cNvPr>
          <p:cNvCxnSpPr>
            <a:cxnSpLocks/>
          </p:cNvCxnSpPr>
          <p:nvPr/>
        </p:nvCxnSpPr>
        <p:spPr>
          <a:xfrm flipV="1">
            <a:off x="6364566" y="4206873"/>
            <a:ext cx="1546197" cy="1"/>
          </a:xfrm>
          <a:prstGeom prst="straightConnector1">
            <a:avLst/>
          </a:prstGeom>
          <a:ln w="381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Прямоугольник 94">
            <a:extLst>
              <a:ext uri="{FF2B5EF4-FFF2-40B4-BE49-F238E27FC236}">
                <a16:creationId xmlns:a16="http://schemas.microsoft.com/office/drawing/2014/main" id="{102A8CD3-A79A-FA42-A066-21ECCA5C7461}"/>
              </a:ext>
            </a:extLst>
          </p:cNvPr>
          <p:cNvSpPr/>
          <p:nvPr/>
        </p:nvSpPr>
        <p:spPr>
          <a:xfrm>
            <a:off x="7964155" y="4023778"/>
            <a:ext cx="111120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max Q (T)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Полилиния 98">
            <a:extLst>
              <a:ext uri="{FF2B5EF4-FFF2-40B4-BE49-F238E27FC236}">
                <a16:creationId xmlns:a16="http://schemas.microsoft.com/office/drawing/2014/main" id="{0113AD5F-C05E-334B-B092-3FDD9E39705A}"/>
              </a:ext>
            </a:extLst>
          </p:cNvPr>
          <p:cNvSpPr/>
          <p:nvPr/>
        </p:nvSpPr>
        <p:spPr>
          <a:xfrm flipH="1" flipV="1">
            <a:off x="2876137" y="3205048"/>
            <a:ext cx="3446567" cy="975623"/>
          </a:xfrm>
          <a:custGeom>
            <a:avLst/>
            <a:gdLst>
              <a:gd name="connsiteX0" fmla="*/ 2324100 w 2335751"/>
              <a:gd name="connsiteY0" fmla="*/ 0 h 2070100"/>
              <a:gd name="connsiteX1" fmla="*/ 2108200 w 2335751"/>
              <a:gd name="connsiteY1" fmla="*/ 1257300 h 2070100"/>
              <a:gd name="connsiteX2" fmla="*/ 774700 w 2335751"/>
              <a:gd name="connsiteY2" fmla="*/ 1955800 h 2070100"/>
              <a:gd name="connsiteX3" fmla="*/ 0 w 2335751"/>
              <a:gd name="connsiteY3" fmla="*/ 2070100 h 2070100"/>
              <a:gd name="connsiteX0" fmla="*/ 2324100 w 2370379"/>
              <a:gd name="connsiteY0" fmla="*/ 0 h 2070100"/>
              <a:gd name="connsiteX1" fmla="*/ 2108200 w 2370379"/>
              <a:gd name="connsiteY1" fmla="*/ 1257300 h 2070100"/>
              <a:gd name="connsiteX2" fmla="*/ 0 w 2370379"/>
              <a:gd name="connsiteY2" fmla="*/ 2070100 h 2070100"/>
              <a:gd name="connsiteX0" fmla="*/ 2324100 w 2334019"/>
              <a:gd name="connsiteY0" fmla="*/ 0 h 2070100"/>
              <a:gd name="connsiteX1" fmla="*/ 1981200 w 2334019"/>
              <a:gd name="connsiteY1" fmla="*/ 1574800 h 2070100"/>
              <a:gd name="connsiteX2" fmla="*/ 0 w 2334019"/>
              <a:gd name="connsiteY2" fmla="*/ 2070100 h 2070100"/>
              <a:gd name="connsiteX0" fmla="*/ 2324100 w 2360701"/>
              <a:gd name="connsiteY0" fmla="*/ 0 h 2070100"/>
              <a:gd name="connsiteX1" fmla="*/ 1981200 w 2360701"/>
              <a:gd name="connsiteY1" fmla="*/ 1574800 h 2070100"/>
              <a:gd name="connsiteX2" fmla="*/ 0 w 2360701"/>
              <a:gd name="connsiteY2" fmla="*/ 2070100 h 2070100"/>
              <a:gd name="connsiteX0" fmla="*/ 2324100 w 2360701"/>
              <a:gd name="connsiteY0" fmla="*/ 0 h 2077110"/>
              <a:gd name="connsiteX1" fmla="*/ 1981200 w 2360701"/>
              <a:gd name="connsiteY1" fmla="*/ 1574800 h 2077110"/>
              <a:gd name="connsiteX2" fmla="*/ 0 w 2360701"/>
              <a:gd name="connsiteY2" fmla="*/ 2070100 h 2077110"/>
              <a:gd name="connsiteX0" fmla="*/ 2324100 w 2360701"/>
              <a:gd name="connsiteY0" fmla="*/ 0 h 2070100"/>
              <a:gd name="connsiteX1" fmla="*/ 1981200 w 2360701"/>
              <a:gd name="connsiteY1" fmla="*/ 1574800 h 2070100"/>
              <a:gd name="connsiteX2" fmla="*/ 0 w 2360701"/>
              <a:gd name="connsiteY2" fmla="*/ 2070100 h 2070100"/>
              <a:gd name="connsiteX0" fmla="*/ 5075992 w 5112593"/>
              <a:gd name="connsiteY0" fmla="*/ 1037639 h 2680762"/>
              <a:gd name="connsiteX1" fmla="*/ 4733092 w 5112593"/>
              <a:gd name="connsiteY1" fmla="*/ 2612439 h 2680762"/>
              <a:gd name="connsiteX2" fmla="*/ 0 w 5112593"/>
              <a:gd name="connsiteY2" fmla="*/ 413 h 2680762"/>
              <a:gd name="connsiteX0" fmla="*/ 5075992 w 5112593"/>
              <a:gd name="connsiteY0" fmla="*/ 1037226 h 2854602"/>
              <a:gd name="connsiteX1" fmla="*/ 4733092 w 5112593"/>
              <a:gd name="connsiteY1" fmla="*/ 2612026 h 2854602"/>
              <a:gd name="connsiteX2" fmla="*/ 0 w 5112593"/>
              <a:gd name="connsiteY2" fmla="*/ 0 h 2854602"/>
              <a:gd name="connsiteX0" fmla="*/ 5075992 w 5076748"/>
              <a:gd name="connsiteY0" fmla="*/ 1037226 h 3728252"/>
              <a:gd name="connsiteX1" fmla="*/ 4156842 w 5076748"/>
              <a:gd name="connsiteY1" fmla="*/ 3593285 h 3728252"/>
              <a:gd name="connsiteX2" fmla="*/ 0 w 5076748"/>
              <a:gd name="connsiteY2" fmla="*/ 0 h 3728252"/>
              <a:gd name="connsiteX0" fmla="*/ 5075992 w 5077129"/>
              <a:gd name="connsiteY0" fmla="*/ 1037226 h 3728252"/>
              <a:gd name="connsiteX1" fmla="*/ 4156842 w 5077129"/>
              <a:gd name="connsiteY1" fmla="*/ 3593285 h 3728252"/>
              <a:gd name="connsiteX2" fmla="*/ 0 w 5077129"/>
              <a:gd name="connsiteY2" fmla="*/ 0 h 3728252"/>
              <a:gd name="connsiteX0" fmla="*/ 5075992 w 5077129"/>
              <a:gd name="connsiteY0" fmla="*/ 1037226 h 3675996"/>
              <a:gd name="connsiteX1" fmla="*/ 4156842 w 5077129"/>
              <a:gd name="connsiteY1" fmla="*/ 3593285 h 3675996"/>
              <a:gd name="connsiteX2" fmla="*/ 0 w 5077129"/>
              <a:gd name="connsiteY2" fmla="*/ 0 h 3675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77129" h="3675996">
                <a:moveTo>
                  <a:pt x="5075992" y="1037226"/>
                </a:moveTo>
                <a:cubicBezTo>
                  <a:pt x="5097158" y="1502892"/>
                  <a:pt x="4824076" y="3314045"/>
                  <a:pt x="4156842" y="3593285"/>
                </a:cubicBezTo>
                <a:cubicBezTo>
                  <a:pt x="3360247" y="4003360"/>
                  <a:pt x="470730" y="2901449"/>
                  <a:pt x="0" y="0"/>
                </a:cubicBezTo>
              </a:path>
            </a:pathLst>
          </a:custGeom>
          <a:noFill/>
          <a:ln w="38100">
            <a:solidFill>
              <a:srgbClr val="C0000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2" name="Прямоугольник 100">
            <a:extLst>
              <a:ext uri="{FF2B5EF4-FFF2-40B4-BE49-F238E27FC236}">
                <a16:creationId xmlns:a16="http://schemas.microsoft.com/office/drawing/2014/main" id="{FEAB0FBD-3026-4944-BB87-DFED1EC7018E}"/>
              </a:ext>
            </a:extLst>
          </p:cNvPr>
          <p:cNvSpPr/>
          <p:nvPr/>
        </p:nvSpPr>
        <p:spPr>
          <a:xfrm>
            <a:off x="1455822" y="2784007"/>
            <a:ext cx="2301895" cy="269344"/>
          </a:xfrm>
          <a:prstGeom prst="rect">
            <a:avLst/>
          </a:prstGeom>
          <a:solidFill>
            <a:srgbClr val="75B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ea typeface="Lato Black" panose="020F0502020204030203" pitchFamily="34" charset="0"/>
                <a:cs typeface="Arial" panose="020B0604020202020204" pitchFamily="34" charset="0"/>
              </a:rPr>
              <a:t>PUMP+ENV MODEL</a:t>
            </a:r>
            <a:endParaRPr lang="ru-RU" sz="1600" b="1" dirty="0">
              <a:solidFill>
                <a:schemeClr val="bg1"/>
              </a:solidFill>
              <a:latin typeface="Arial" panose="020B0604020202020204" pitchFamily="34" charset="0"/>
              <a:ea typeface="Lato Black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23" name="Прямоугольник 101">
            <a:extLst>
              <a:ext uri="{FF2B5EF4-FFF2-40B4-BE49-F238E27FC236}">
                <a16:creationId xmlns:a16="http://schemas.microsoft.com/office/drawing/2014/main" id="{B43CDE1E-3CF0-3E4A-BF71-D251751A5F55}"/>
              </a:ext>
            </a:extLst>
          </p:cNvPr>
          <p:cNvSpPr/>
          <p:nvPr/>
        </p:nvSpPr>
        <p:spPr>
          <a:xfrm>
            <a:off x="5786117" y="2812519"/>
            <a:ext cx="2301895" cy="199205"/>
          </a:xfrm>
          <a:prstGeom prst="rect">
            <a:avLst/>
          </a:prstGeom>
          <a:solidFill>
            <a:srgbClr val="75B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ea typeface="Lato Black" panose="020F0502020204030203" pitchFamily="34" charset="0"/>
                <a:cs typeface="Arial" panose="020B0604020202020204" pitchFamily="34" charset="0"/>
              </a:rPr>
              <a:t>AGENT</a:t>
            </a:r>
            <a:endParaRPr lang="ru-RU" sz="1600" b="1" dirty="0">
              <a:solidFill>
                <a:schemeClr val="bg1"/>
              </a:solidFill>
              <a:latin typeface="Arial" panose="020B0604020202020204" pitchFamily="34" charset="0"/>
              <a:ea typeface="Lato Black" panose="020F0502020204030203" pitchFamily="34" charset="0"/>
              <a:cs typeface="Arial" panose="020B0604020202020204" pitchFamily="34" charset="0"/>
            </a:endParaRPr>
          </a:p>
        </p:txBody>
      </p:sp>
      <p:sp>
        <p:nvSpPr>
          <p:cNvPr id="124" name="Полилиния 102">
            <a:extLst>
              <a:ext uri="{FF2B5EF4-FFF2-40B4-BE49-F238E27FC236}">
                <a16:creationId xmlns:a16="http://schemas.microsoft.com/office/drawing/2014/main" id="{ADDC872D-A07A-8C40-9465-7A51E75B7086}"/>
              </a:ext>
            </a:extLst>
          </p:cNvPr>
          <p:cNvSpPr/>
          <p:nvPr/>
        </p:nvSpPr>
        <p:spPr>
          <a:xfrm flipH="1" flipV="1">
            <a:off x="2667198" y="3250851"/>
            <a:ext cx="4131746" cy="1093440"/>
          </a:xfrm>
          <a:custGeom>
            <a:avLst/>
            <a:gdLst>
              <a:gd name="connsiteX0" fmla="*/ 2324100 w 2335751"/>
              <a:gd name="connsiteY0" fmla="*/ 0 h 2070100"/>
              <a:gd name="connsiteX1" fmla="*/ 2108200 w 2335751"/>
              <a:gd name="connsiteY1" fmla="*/ 1257300 h 2070100"/>
              <a:gd name="connsiteX2" fmla="*/ 774700 w 2335751"/>
              <a:gd name="connsiteY2" fmla="*/ 1955800 h 2070100"/>
              <a:gd name="connsiteX3" fmla="*/ 0 w 2335751"/>
              <a:gd name="connsiteY3" fmla="*/ 2070100 h 2070100"/>
              <a:gd name="connsiteX0" fmla="*/ 2324100 w 2370379"/>
              <a:gd name="connsiteY0" fmla="*/ 0 h 2070100"/>
              <a:gd name="connsiteX1" fmla="*/ 2108200 w 2370379"/>
              <a:gd name="connsiteY1" fmla="*/ 1257300 h 2070100"/>
              <a:gd name="connsiteX2" fmla="*/ 0 w 2370379"/>
              <a:gd name="connsiteY2" fmla="*/ 2070100 h 2070100"/>
              <a:gd name="connsiteX0" fmla="*/ 2324100 w 2334019"/>
              <a:gd name="connsiteY0" fmla="*/ 0 h 2070100"/>
              <a:gd name="connsiteX1" fmla="*/ 1981200 w 2334019"/>
              <a:gd name="connsiteY1" fmla="*/ 1574800 h 2070100"/>
              <a:gd name="connsiteX2" fmla="*/ 0 w 2334019"/>
              <a:gd name="connsiteY2" fmla="*/ 2070100 h 2070100"/>
              <a:gd name="connsiteX0" fmla="*/ 2324100 w 2360701"/>
              <a:gd name="connsiteY0" fmla="*/ 0 h 2070100"/>
              <a:gd name="connsiteX1" fmla="*/ 1981200 w 2360701"/>
              <a:gd name="connsiteY1" fmla="*/ 1574800 h 2070100"/>
              <a:gd name="connsiteX2" fmla="*/ 0 w 2360701"/>
              <a:gd name="connsiteY2" fmla="*/ 2070100 h 2070100"/>
              <a:gd name="connsiteX0" fmla="*/ 2324100 w 2360701"/>
              <a:gd name="connsiteY0" fmla="*/ 0 h 2077110"/>
              <a:gd name="connsiteX1" fmla="*/ 1981200 w 2360701"/>
              <a:gd name="connsiteY1" fmla="*/ 1574800 h 2077110"/>
              <a:gd name="connsiteX2" fmla="*/ 0 w 2360701"/>
              <a:gd name="connsiteY2" fmla="*/ 2070100 h 2077110"/>
              <a:gd name="connsiteX0" fmla="*/ 2324100 w 2360701"/>
              <a:gd name="connsiteY0" fmla="*/ 0 h 2070100"/>
              <a:gd name="connsiteX1" fmla="*/ 1981200 w 2360701"/>
              <a:gd name="connsiteY1" fmla="*/ 1574800 h 2070100"/>
              <a:gd name="connsiteX2" fmla="*/ 0 w 2360701"/>
              <a:gd name="connsiteY2" fmla="*/ 2070100 h 2070100"/>
              <a:gd name="connsiteX0" fmla="*/ 5075992 w 5112593"/>
              <a:gd name="connsiteY0" fmla="*/ 1037639 h 2680762"/>
              <a:gd name="connsiteX1" fmla="*/ 4733092 w 5112593"/>
              <a:gd name="connsiteY1" fmla="*/ 2612439 h 2680762"/>
              <a:gd name="connsiteX2" fmla="*/ 0 w 5112593"/>
              <a:gd name="connsiteY2" fmla="*/ 413 h 2680762"/>
              <a:gd name="connsiteX0" fmla="*/ 5075992 w 5112593"/>
              <a:gd name="connsiteY0" fmla="*/ 1037226 h 2854602"/>
              <a:gd name="connsiteX1" fmla="*/ 4733092 w 5112593"/>
              <a:gd name="connsiteY1" fmla="*/ 2612026 h 2854602"/>
              <a:gd name="connsiteX2" fmla="*/ 0 w 5112593"/>
              <a:gd name="connsiteY2" fmla="*/ 0 h 2854602"/>
              <a:gd name="connsiteX0" fmla="*/ 5075992 w 5076748"/>
              <a:gd name="connsiteY0" fmla="*/ 1037226 h 3728252"/>
              <a:gd name="connsiteX1" fmla="*/ 4156842 w 5076748"/>
              <a:gd name="connsiteY1" fmla="*/ 3593285 h 3728252"/>
              <a:gd name="connsiteX2" fmla="*/ 0 w 5076748"/>
              <a:gd name="connsiteY2" fmla="*/ 0 h 3728252"/>
              <a:gd name="connsiteX0" fmla="*/ 5075992 w 5077129"/>
              <a:gd name="connsiteY0" fmla="*/ 1037226 h 3728252"/>
              <a:gd name="connsiteX1" fmla="*/ 4156842 w 5077129"/>
              <a:gd name="connsiteY1" fmla="*/ 3593285 h 3728252"/>
              <a:gd name="connsiteX2" fmla="*/ 0 w 5077129"/>
              <a:gd name="connsiteY2" fmla="*/ 0 h 3728252"/>
              <a:gd name="connsiteX0" fmla="*/ 5075992 w 5077129"/>
              <a:gd name="connsiteY0" fmla="*/ 1037226 h 3675996"/>
              <a:gd name="connsiteX1" fmla="*/ 4156842 w 5077129"/>
              <a:gd name="connsiteY1" fmla="*/ 3593285 h 3675996"/>
              <a:gd name="connsiteX2" fmla="*/ 0 w 5077129"/>
              <a:gd name="connsiteY2" fmla="*/ 0 h 3675996"/>
              <a:gd name="connsiteX0" fmla="*/ 5439656 w 5440793"/>
              <a:gd name="connsiteY0" fmla="*/ 1 h 3167097"/>
              <a:gd name="connsiteX1" fmla="*/ 4520506 w 5440793"/>
              <a:gd name="connsiteY1" fmla="*/ 2556060 h 3167097"/>
              <a:gd name="connsiteX2" fmla="*/ 0 w 5440793"/>
              <a:gd name="connsiteY2" fmla="*/ 1294435 h 3167097"/>
              <a:gd name="connsiteX0" fmla="*/ 5439656 w 5439943"/>
              <a:gd name="connsiteY0" fmla="*/ -1 h 2887856"/>
              <a:gd name="connsiteX1" fmla="*/ 3642695 w 5439943"/>
              <a:gd name="connsiteY1" fmla="*/ 1918340 h 2887856"/>
              <a:gd name="connsiteX2" fmla="*/ 0 w 5439943"/>
              <a:gd name="connsiteY2" fmla="*/ 1294433 h 2887856"/>
              <a:gd name="connsiteX0" fmla="*/ 5439656 w 5439943"/>
              <a:gd name="connsiteY0" fmla="*/ 1 h 2461334"/>
              <a:gd name="connsiteX1" fmla="*/ 3642695 w 5439943"/>
              <a:gd name="connsiteY1" fmla="*/ 1918342 h 2461334"/>
              <a:gd name="connsiteX2" fmla="*/ 0 w 5439943"/>
              <a:gd name="connsiteY2" fmla="*/ 1294435 h 2461334"/>
              <a:gd name="connsiteX0" fmla="*/ 5439656 w 5439943"/>
              <a:gd name="connsiteY0" fmla="*/ -1 h 2340629"/>
              <a:gd name="connsiteX1" fmla="*/ 3642695 w 5439943"/>
              <a:gd name="connsiteY1" fmla="*/ 1918340 h 2340629"/>
              <a:gd name="connsiteX2" fmla="*/ 0 w 5439943"/>
              <a:gd name="connsiteY2" fmla="*/ 1294433 h 2340629"/>
              <a:gd name="connsiteX0" fmla="*/ 5439656 w 5439943"/>
              <a:gd name="connsiteY0" fmla="*/ 1 h 2287755"/>
              <a:gd name="connsiteX1" fmla="*/ 3642695 w 5439943"/>
              <a:gd name="connsiteY1" fmla="*/ 1918342 h 2287755"/>
              <a:gd name="connsiteX2" fmla="*/ 0 w 5439943"/>
              <a:gd name="connsiteY2" fmla="*/ 1294435 h 2287755"/>
              <a:gd name="connsiteX0" fmla="*/ 5439656 w 5439656"/>
              <a:gd name="connsiteY0" fmla="*/ -1 h 2287753"/>
              <a:gd name="connsiteX1" fmla="*/ 3642695 w 5439656"/>
              <a:gd name="connsiteY1" fmla="*/ 1918340 h 2287753"/>
              <a:gd name="connsiteX2" fmla="*/ 0 w 5439656"/>
              <a:gd name="connsiteY2" fmla="*/ 1294433 h 22877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39656" h="2287753">
                <a:moveTo>
                  <a:pt x="5439656" y="-1"/>
                </a:moveTo>
                <a:cubicBezTo>
                  <a:pt x="5272720" y="545379"/>
                  <a:pt x="4309929" y="1639100"/>
                  <a:pt x="3642695" y="1918340"/>
                </a:cubicBezTo>
                <a:cubicBezTo>
                  <a:pt x="3121984" y="2188913"/>
                  <a:pt x="1774906" y="2840731"/>
                  <a:pt x="0" y="1294433"/>
                </a:cubicBezTo>
              </a:path>
            </a:pathLst>
          </a:custGeom>
          <a:noFill/>
          <a:ln w="38100">
            <a:solidFill>
              <a:srgbClr val="C00000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180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120" grpId="0"/>
      <p:bldP spid="121" grpId="0" animBg="1"/>
      <p:bldP spid="122" grpId="0" animBg="1"/>
      <p:bldP spid="123" grpId="0" animBg="1"/>
      <p:bldP spid="12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491EB9-5DE4-B744-A302-3B1808F0C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63E26EB7-39DF-4E45-A8A5-339CBA935FB5}"/>
              </a:ext>
            </a:extLst>
          </p:cNvPr>
          <p:cNvSpPr txBox="1">
            <a:spLocks/>
          </p:cNvSpPr>
          <p:nvPr/>
        </p:nvSpPr>
        <p:spPr bwMode="auto">
          <a:xfrm>
            <a:off x="287866" y="931333"/>
            <a:ext cx="8763000" cy="1227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sz="2800" b="1" dirty="0">
                <a:solidFill>
                  <a:srgbClr val="000000"/>
                </a:solidFill>
              </a:rPr>
              <a:t>Thank You / Questions</a:t>
            </a:r>
          </a:p>
        </p:txBody>
      </p:sp>
    </p:spTree>
    <p:extLst>
      <p:ext uri="{BB962C8B-B14F-4D97-AF65-F5344CB8AC3E}">
        <p14:creationId xmlns:p14="http://schemas.microsoft.com/office/powerpoint/2010/main" val="1043339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93E7B8-807D-DF4C-A9DF-549353F44A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C39D4BA5-F97B-174C-94EA-CE8FDC509CD3}"/>
              </a:ext>
            </a:extLst>
          </p:cNvPr>
          <p:cNvSpPr txBox="1">
            <a:spLocks/>
          </p:cNvSpPr>
          <p:nvPr/>
        </p:nvSpPr>
        <p:spPr bwMode="auto">
          <a:xfrm>
            <a:off x="355600" y="897467"/>
            <a:ext cx="8077200" cy="2743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r>
              <a:rPr lang="en-US" sz="2800" b="1" dirty="0">
                <a:solidFill>
                  <a:srgbClr val="000000"/>
                </a:solidFill>
              </a:rPr>
              <a:t>SPE-198673-MS</a:t>
            </a:r>
            <a:br>
              <a:rPr lang="en-US" sz="2800" b="1" dirty="0">
                <a:solidFill>
                  <a:srgbClr val="000000"/>
                </a:solidFill>
              </a:rPr>
            </a:br>
            <a:r>
              <a:rPr lang="en-US" sz="2800" b="1" dirty="0">
                <a:solidFill>
                  <a:srgbClr val="000000"/>
                </a:solidFill>
              </a:rPr>
              <a:t>AI-based ESP Optimal Control Solution To Optimize Oil Flow Across Multiple Wells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099EC803-465D-7B40-9B52-D39F96DA15C9}"/>
              </a:ext>
            </a:extLst>
          </p:cNvPr>
          <p:cNvSpPr txBox="1">
            <a:spLocks/>
          </p:cNvSpPr>
          <p:nvPr/>
        </p:nvSpPr>
        <p:spPr bwMode="auto">
          <a:xfrm>
            <a:off x="355600" y="3663954"/>
            <a:ext cx="8458200" cy="8995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eaLnBrk="1" hangingPunct="1">
              <a:spcBef>
                <a:spcPct val="20000"/>
              </a:spcBef>
              <a:buFont typeface="Arial" charset="0"/>
              <a:buNone/>
            </a:pPr>
            <a:r>
              <a:rPr lang="en-US" sz="2000" dirty="0">
                <a:solidFill>
                  <a:srgbClr val="000000"/>
                </a:solidFill>
              </a:rPr>
              <a:t>Dmitry </a:t>
            </a:r>
            <a:r>
              <a:rPr lang="en-US" sz="2000" dirty="0" err="1">
                <a:solidFill>
                  <a:srgbClr val="000000"/>
                </a:solidFill>
              </a:rPr>
              <a:t>Krikunov</a:t>
            </a:r>
            <a:endParaRPr lang="en-US" sz="2000" dirty="0">
              <a:solidFill>
                <a:srgbClr val="000000"/>
              </a:solidFill>
            </a:endParaRPr>
          </a:p>
          <a:p>
            <a:pPr eaLnBrk="1" hangingPunct="1">
              <a:spcBef>
                <a:spcPct val="20000"/>
              </a:spcBef>
              <a:buFont typeface="Arial" charset="0"/>
              <a:buNone/>
            </a:pPr>
            <a:r>
              <a:rPr lang="en-US" sz="2000" dirty="0">
                <a:solidFill>
                  <a:srgbClr val="000000"/>
                </a:solidFill>
              </a:rPr>
              <a:t>Dmitry </a:t>
            </a:r>
            <a:r>
              <a:rPr lang="en-US" sz="2000" dirty="0" err="1">
                <a:solidFill>
                  <a:srgbClr val="000000"/>
                </a:solidFill>
              </a:rPr>
              <a:t>Lukovkin</a:t>
            </a:r>
            <a:r>
              <a:rPr lang="en-US" sz="2000" dirty="0">
                <a:solidFill>
                  <a:srgbClr val="000000"/>
                </a:solidFill>
              </a:rPr>
              <a:t>, </a:t>
            </a:r>
            <a:r>
              <a:rPr lang="en-US" sz="2000" dirty="0" err="1">
                <a:solidFill>
                  <a:srgbClr val="000000"/>
                </a:solidFill>
              </a:rPr>
              <a:t>Zyfra</a:t>
            </a:r>
            <a:r>
              <a:rPr lang="en-US" sz="2000" dirty="0">
                <a:solidFill>
                  <a:srgbClr val="000000"/>
                </a:solidFill>
              </a:rPr>
              <a:t> Oy</a:t>
            </a:r>
          </a:p>
        </p:txBody>
      </p:sp>
      <p:pic>
        <p:nvPicPr>
          <p:cNvPr id="6" name="Изображение 1">
            <a:extLst>
              <a:ext uri="{FF2B5EF4-FFF2-40B4-BE49-F238E27FC236}">
                <a16:creationId xmlns:a16="http://schemas.microsoft.com/office/drawing/2014/main" id="{2F691919-E469-A44D-9233-8F1891C28F8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60402" y="3910949"/>
            <a:ext cx="995544" cy="4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033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7C69B-660F-0742-ACC9-CC2E6F067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8">
            <a:extLst>
              <a:ext uri="{FF2B5EF4-FFF2-40B4-BE49-F238E27FC236}">
                <a16:creationId xmlns:a16="http://schemas.microsoft.com/office/drawing/2014/main" id="{DAFDEF44-382B-2C4B-8ADB-8495A7409BEA}"/>
              </a:ext>
            </a:extLst>
          </p:cNvPr>
          <p:cNvSpPr txBox="1">
            <a:spLocks/>
          </p:cNvSpPr>
          <p:nvPr/>
        </p:nvSpPr>
        <p:spPr bwMode="auto">
          <a:xfrm>
            <a:off x="381000" y="931333"/>
            <a:ext cx="83820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sz="2000" b="1" dirty="0">
                <a:solidFill>
                  <a:srgbClr val="000000"/>
                </a:solidFill>
                <a:cs typeface="Arial" charset="0"/>
              </a:rPr>
              <a:t>Solution Core</a:t>
            </a:r>
          </a:p>
        </p:txBody>
      </p:sp>
      <p:sp>
        <p:nvSpPr>
          <p:cNvPr id="24" name="Title 8">
            <a:extLst>
              <a:ext uri="{FF2B5EF4-FFF2-40B4-BE49-F238E27FC236}">
                <a16:creationId xmlns:a16="http://schemas.microsoft.com/office/drawing/2014/main" id="{7964746C-2CFA-D94E-8E40-A459115A2619}"/>
              </a:ext>
            </a:extLst>
          </p:cNvPr>
          <p:cNvSpPr txBox="1">
            <a:spLocks/>
          </p:cNvSpPr>
          <p:nvPr/>
        </p:nvSpPr>
        <p:spPr bwMode="auto">
          <a:xfrm>
            <a:off x="381002" y="1471448"/>
            <a:ext cx="8382000" cy="322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marL="0" lvl="2"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Electrical Submersible Pumps can be adjusted  in a wide variety of oil flow rates. This ability is used by engineers, but they work in a huge level of reservoir feedback uncertainty. They cannot make high-quality predictions about the stability of the operating mode adjusted,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fluids composition change, gas ratio and etc.  </a:t>
            </a:r>
          </a:p>
          <a:p>
            <a:pPr marL="0" lvl="2"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Our team has developed a solution that eliminates uncertainties mentioned above and gives recommendations on optimal operating modes automatically.</a:t>
            </a:r>
          </a:p>
          <a:p>
            <a:pPr marL="0" lvl="2"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Optimization function can be chosen due to the business needs: oil flow rate increase, energy consumption reduction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D81EAB-05FA-814D-8CCC-70471EE4863A}"/>
              </a:ext>
            </a:extLst>
          </p:cNvPr>
          <p:cNvSpPr txBox="1">
            <a:spLocks/>
          </p:cNvSpPr>
          <p:nvPr/>
        </p:nvSpPr>
        <p:spPr bwMode="auto">
          <a:xfrm>
            <a:off x="1890344" y="4813567"/>
            <a:ext cx="8030309" cy="34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900" dirty="0">
                <a:solidFill>
                  <a:srgbClr val="000000"/>
                </a:solidFill>
              </a:rPr>
              <a:t>SPE-198673-MS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</a:t>
            </a:r>
            <a:r>
              <a:rPr lang="en-US" sz="900" dirty="0">
                <a:solidFill>
                  <a:srgbClr val="000000"/>
                </a:solidFill>
              </a:rPr>
              <a:t>AI-based ESP Optimal Control Solution To Optimize Oil Flow Across Multiple Wells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Dmitry </a:t>
            </a:r>
            <a:r>
              <a:rPr lang="en-US" altLang="en-US" sz="900" dirty="0" err="1">
                <a:solidFill>
                  <a:srgbClr val="000000"/>
                </a:solidFill>
                <a:cs typeface="Arial" panose="020B0604020202020204" pitchFamily="34" charset="0"/>
              </a:rPr>
              <a:t>Krikunov</a:t>
            </a:r>
            <a:endParaRPr lang="en-US" altLang="en-US" sz="9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577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7C69B-660F-0742-ACC9-CC2E6F067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 bwMode="auto">
          <a:xfrm>
            <a:off x="1890344" y="4813567"/>
            <a:ext cx="8030309" cy="34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900" dirty="0">
                <a:solidFill>
                  <a:srgbClr val="000000"/>
                </a:solidFill>
              </a:rPr>
              <a:t>SPE-198673-MS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</a:t>
            </a:r>
            <a:r>
              <a:rPr lang="en-US" sz="900" dirty="0">
                <a:solidFill>
                  <a:srgbClr val="000000"/>
                </a:solidFill>
              </a:rPr>
              <a:t>AI-based ESP Optimal Control Solution To Optimize Oil Flow Across Multiple Wells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Dmitry </a:t>
            </a:r>
            <a:r>
              <a:rPr lang="en-US" altLang="en-US" sz="900" dirty="0" err="1">
                <a:solidFill>
                  <a:srgbClr val="000000"/>
                </a:solidFill>
                <a:cs typeface="Arial" panose="020B0604020202020204" pitchFamily="34" charset="0"/>
              </a:rPr>
              <a:t>Krikunov</a:t>
            </a:r>
            <a:endParaRPr lang="en-US" altLang="en-US" sz="9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15" name="Title 8">
            <a:extLst>
              <a:ext uri="{FF2B5EF4-FFF2-40B4-BE49-F238E27FC236}">
                <a16:creationId xmlns:a16="http://schemas.microsoft.com/office/drawing/2014/main" id="{DAFDEF44-382B-2C4B-8ADB-8495A7409BEA}"/>
              </a:ext>
            </a:extLst>
          </p:cNvPr>
          <p:cNvSpPr txBox="1">
            <a:spLocks/>
          </p:cNvSpPr>
          <p:nvPr/>
        </p:nvSpPr>
        <p:spPr bwMode="auto">
          <a:xfrm>
            <a:off x="381000" y="931333"/>
            <a:ext cx="83820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sz="2000" b="1" dirty="0">
                <a:solidFill>
                  <a:srgbClr val="000000"/>
                </a:solidFill>
                <a:cs typeface="Arial" charset="0"/>
              </a:rPr>
              <a:t>Outputs and Inputs</a:t>
            </a:r>
          </a:p>
        </p:txBody>
      </p:sp>
      <p:sp>
        <p:nvSpPr>
          <p:cNvPr id="24" name="Title 8">
            <a:extLst>
              <a:ext uri="{FF2B5EF4-FFF2-40B4-BE49-F238E27FC236}">
                <a16:creationId xmlns:a16="http://schemas.microsoft.com/office/drawing/2014/main" id="{7964746C-2CFA-D94E-8E40-A459115A2619}"/>
              </a:ext>
            </a:extLst>
          </p:cNvPr>
          <p:cNvSpPr txBox="1">
            <a:spLocks/>
          </p:cNvSpPr>
          <p:nvPr/>
        </p:nvSpPr>
        <p:spPr bwMode="auto">
          <a:xfrm>
            <a:off x="381002" y="1471448"/>
            <a:ext cx="8382000" cy="322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endParaRPr lang="en-US" sz="2000" dirty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6" name="Овал 14">
            <a:extLst>
              <a:ext uri="{FF2B5EF4-FFF2-40B4-BE49-F238E27FC236}">
                <a16:creationId xmlns:a16="http://schemas.microsoft.com/office/drawing/2014/main" id="{8E36ADDE-488D-0445-89B4-B547BE69DA8D}"/>
              </a:ext>
            </a:extLst>
          </p:cNvPr>
          <p:cNvSpPr/>
          <p:nvPr/>
        </p:nvSpPr>
        <p:spPr>
          <a:xfrm>
            <a:off x="3847056" y="1955999"/>
            <a:ext cx="1765431" cy="1765431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Нашивка 2">
            <a:extLst>
              <a:ext uri="{FF2B5EF4-FFF2-40B4-BE49-F238E27FC236}">
                <a16:creationId xmlns:a16="http://schemas.microsoft.com/office/drawing/2014/main" id="{11C175C6-B08A-5F4D-A2B3-D0D350EFC62E}"/>
              </a:ext>
            </a:extLst>
          </p:cNvPr>
          <p:cNvSpPr/>
          <p:nvPr/>
        </p:nvSpPr>
        <p:spPr>
          <a:xfrm>
            <a:off x="5642462" y="2562914"/>
            <a:ext cx="409433" cy="532263"/>
          </a:xfrm>
          <a:prstGeom prst="chevron">
            <a:avLst>
              <a:gd name="adj" fmla="val 53846"/>
            </a:avLst>
          </a:prstGeom>
          <a:solidFill>
            <a:srgbClr val="76A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Кольцо 3">
            <a:extLst>
              <a:ext uri="{FF2B5EF4-FFF2-40B4-BE49-F238E27FC236}">
                <a16:creationId xmlns:a16="http://schemas.microsoft.com/office/drawing/2014/main" id="{353B2A90-544B-384C-9BD2-6C8EA322D945}"/>
              </a:ext>
            </a:extLst>
          </p:cNvPr>
          <p:cNvSpPr/>
          <p:nvPr/>
        </p:nvSpPr>
        <p:spPr>
          <a:xfrm>
            <a:off x="2733191" y="810436"/>
            <a:ext cx="4060285" cy="4060285"/>
          </a:xfrm>
          <a:prstGeom prst="donut">
            <a:avLst>
              <a:gd name="adj" fmla="val 18009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Нашивка 4">
            <a:extLst>
              <a:ext uri="{FF2B5EF4-FFF2-40B4-BE49-F238E27FC236}">
                <a16:creationId xmlns:a16="http://schemas.microsoft.com/office/drawing/2014/main" id="{422D8C3F-7974-0B40-B14E-70BB3D316616}"/>
              </a:ext>
            </a:extLst>
          </p:cNvPr>
          <p:cNvSpPr/>
          <p:nvPr/>
        </p:nvSpPr>
        <p:spPr>
          <a:xfrm>
            <a:off x="3437226" y="2562914"/>
            <a:ext cx="409433" cy="532263"/>
          </a:xfrm>
          <a:prstGeom prst="chevron">
            <a:avLst>
              <a:gd name="adj" fmla="val 53846"/>
            </a:avLst>
          </a:prstGeom>
          <a:solidFill>
            <a:srgbClr val="76A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Нашивка 5">
            <a:extLst>
              <a:ext uri="{FF2B5EF4-FFF2-40B4-BE49-F238E27FC236}">
                <a16:creationId xmlns:a16="http://schemas.microsoft.com/office/drawing/2014/main" id="{9C1A9689-BA5B-0B4C-90A2-AD00C77CB706}"/>
              </a:ext>
            </a:extLst>
          </p:cNvPr>
          <p:cNvSpPr/>
          <p:nvPr/>
        </p:nvSpPr>
        <p:spPr>
          <a:xfrm rot="5400000">
            <a:off x="4534720" y="1958837"/>
            <a:ext cx="409433" cy="532263"/>
          </a:xfrm>
          <a:prstGeom prst="chevron">
            <a:avLst>
              <a:gd name="adj" fmla="val 53846"/>
            </a:avLst>
          </a:prstGeom>
          <a:solidFill>
            <a:srgbClr val="76A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Нашивка 6">
            <a:extLst>
              <a:ext uri="{FF2B5EF4-FFF2-40B4-BE49-F238E27FC236}">
                <a16:creationId xmlns:a16="http://schemas.microsoft.com/office/drawing/2014/main" id="{3EFFA844-400E-1941-ACA1-3935D0D43367}"/>
              </a:ext>
            </a:extLst>
          </p:cNvPr>
          <p:cNvSpPr/>
          <p:nvPr/>
        </p:nvSpPr>
        <p:spPr>
          <a:xfrm rot="16200000">
            <a:off x="4534720" y="3119093"/>
            <a:ext cx="409433" cy="532263"/>
          </a:xfrm>
          <a:prstGeom prst="chevron">
            <a:avLst>
              <a:gd name="adj" fmla="val 53846"/>
            </a:avLst>
          </a:prstGeom>
          <a:solidFill>
            <a:srgbClr val="76A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AE774D55-83D6-A742-A196-723354EF2314}"/>
              </a:ext>
            </a:extLst>
          </p:cNvPr>
          <p:cNvSpPr/>
          <p:nvPr/>
        </p:nvSpPr>
        <p:spPr>
          <a:xfrm>
            <a:off x="3700464" y="785937"/>
            <a:ext cx="352628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We manage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Pump rotation speed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600" dirty="0"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On and off periods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The relationship between work and cost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14" name="Rectangle 11">
            <a:extLst>
              <a:ext uri="{FF2B5EF4-FFF2-40B4-BE49-F238E27FC236}">
                <a16:creationId xmlns:a16="http://schemas.microsoft.com/office/drawing/2014/main" id="{0F7B4549-EB6E-AB4A-A837-71296AA3979D}"/>
              </a:ext>
            </a:extLst>
          </p:cNvPr>
          <p:cNvSpPr/>
          <p:nvPr/>
        </p:nvSpPr>
        <p:spPr>
          <a:xfrm>
            <a:off x="6240886" y="2046510"/>
            <a:ext cx="258352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We predict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Fluid flow rate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Oil flow rate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Gas ratio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Key pump parameters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F9C74607-22B5-824B-91E4-84AAE77DA2B3}"/>
              </a:ext>
            </a:extLst>
          </p:cNvPr>
          <p:cNvSpPr/>
          <p:nvPr/>
        </p:nvSpPr>
        <p:spPr>
          <a:xfrm>
            <a:off x="1637072" y="2046510"/>
            <a:ext cx="2077466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We track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Pressures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Dynamic Level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Water Cut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Density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Measured oil flow rate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Lato" charset="0"/>
                <a:cs typeface="Arial" panose="020B0604020202020204" pitchFamily="34" charset="0"/>
              </a:rPr>
              <a:t>and others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 panose="020B0604020202020204" pitchFamily="34" charset="0"/>
              <a:ea typeface="Lato" charset="0"/>
              <a:cs typeface="Arial" panose="020B0604020202020204" pitchFamily="34" charset="0"/>
            </a:endParaRPr>
          </a:p>
        </p:txBody>
      </p:sp>
      <p:sp>
        <p:nvSpPr>
          <p:cNvPr id="17" name="Прямоугольник 12">
            <a:extLst>
              <a:ext uri="{FF2B5EF4-FFF2-40B4-BE49-F238E27FC236}">
                <a16:creationId xmlns:a16="http://schemas.microsoft.com/office/drawing/2014/main" id="{CCB8B03B-F81F-CD44-A4ED-5A28CE89FCE4}"/>
              </a:ext>
            </a:extLst>
          </p:cNvPr>
          <p:cNvSpPr/>
          <p:nvPr/>
        </p:nvSpPr>
        <p:spPr>
          <a:xfrm>
            <a:off x="3980620" y="2397529"/>
            <a:ext cx="1565429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Lato Black" charset="0"/>
                <a:cs typeface="Arial" panose="020B0604020202020204" pitchFamily="34" charset="0"/>
              </a:rPr>
              <a:t>Pump &amp; Well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>
                <a:solidFill>
                  <a:prstClr val="white"/>
                </a:solidFill>
                <a:latin typeface="Arial" panose="020B0604020202020204" pitchFamily="34" charset="0"/>
                <a:ea typeface="Lato Black" charset="0"/>
                <a:cs typeface="Arial" panose="020B0604020202020204" pitchFamily="34" charset="0"/>
              </a:rPr>
              <a:t>AI + Traditional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>
                <a:solidFill>
                  <a:prstClr val="white"/>
                </a:solidFill>
                <a:latin typeface="Arial" panose="020B0604020202020204" pitchFamily="34" charset="0"/>
                <a:ea typeface="Lato Black" charset="0"/>
                <a:cs typeface="Arial" panose="020B0604020202020204" pitchFamily="34" charset="0"/>
              </a:rPr>
              <a:t> model</a:t>
            </a:r>
            <a:endParaRPr kumimoji="0" lang="en-US" sz="15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Lato Black" charset="0"/>
              <a:cs typeface="Arial" panose="020B0604020202020204" pitchFamily="34" charset="0"/>
            </a:endParaRPr>
          </a:p>
        </p:txBody>
      </p:sp>
      <p:sp>
        <p:nvSpPr>
          <p:cNvPr id="18" name="Rectangle 10">
            <a:extLst>
              <a:ext uri="{FF2B5EF4-FFF2-40B4-BE49-F238E27FC236}">
                <a16:creationId xmlns:a16="http://schemas.microsoft.com/office/drawing/2014/main" id="{8524034B-4BCD-2B4D-87BE-65F5680B8312}"/>
              </a:ext>
            </a:extLst>
          </p:cNvPr>
          <p:cNvSpPr/>
          <p:nvPr/>
        </p:nvSpPr>
        <p:spPr>
          <a:xfrm>
            <a:off x="3700464" y="3719923"/>
            <a:ext cx="344319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b="1" dirty="0">
                <a:latin typeface="Arial" panose="020B0604020202020204" pitchFamily="34" charset="0"/>
                <a:cs typeface="Arial" panose="020B0604020202020204" pitchFamily="34" charset="0"/>
              </a:rPr>
              <a:t>We monitor</a:t>
            </a:r>
            <a:endParaRPr lang="ru-R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Pump temperature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Motor current</a:t>
            </a:r>
            <a:endParaRPr lang="ru-RU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Load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ratio</a:t>
            </a:r>
          </a:p>
        </p:txBody>
      </p:sp>
    </p:spTree>
    <p:extLst>
      <p:ext uri="{BB962C8B-B14F-4D97-AF65-F5344CB8AC3E}">
        <p14:creationId xmlns:p14="http://schemas.microsoft.com/office/powerpoint/2010/main" val="3333233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7C69B-660F-0742-ACC9-CC2E6F067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8">
            <a:extLst>
              <a:ext uri="{FF2B5EF4-FFF2-40B4-BE49-F238E27FC236}">
                <a16:creationId xmlns:a16="http://schemas.microsoft.com/office/drawing/2014/main" id="{DAFDEF44-382B-2C4B-8ADB-8495A7409BEA}"/>
              </a:ext>
            </a:extLst>
          </p:cNvPr>
          <p:cNvSpPr txBox="1">
            <a:spLocks/>
          </p:cNvSpPr>
          <p:nvPr/>
        </p:nvSpPr>
        <p:spPr bwMode="auto">
          <a:xfrm>
            <a:off x="381000" y="931333"/>
            <a:ext cx="83820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sz="2000" b="1" dirty="0">
                <a:solidFill>
                  <a:srgbClr val="000000"/>
                </a:solidFill>
                <a:cs typeface="Arial" charset="0"/>
              </a:rPr>
              <a:t>Solution background</a:t>
            </a:r>
          </a:p>
        </p:txBody>
      </p:sp>
      <p:sp>
        <p:nvSpPr>
          <p:cNvPr id="24" name="Title 8">
            <a:extLst>
              <a:ext uri="{FF2B5EF4-FFF2-40B4-BE49-F238E27FC236}">
                <a16:creationId xmlns:a16="http://schemas.microsoft.com/office/drawing/2014/main" id="{7964746C-2CFA-D94E-8E40-A459115A2619}"/>
              </a:ext>
            </a:extLst>
          </p:cNvPr>
          <p:cNvSpPr txBox="1">
            <a:spLocks/>
          </p:cNvSpPr>
          <p:nvPr/>
        </p:nvSpPr>
        <p:spPr bwMode="auto">
          <a:xfrm>
            <a:off x="381002" y="1471448"/>
            <a:ext cx="8382000" cy="322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marL="0" lvl="2" defTabSz="685800">
              <a:defRPr/>
            </a:pPr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Changes to pump operation represent </a:t>
            </a:r>
            <a:r>
              <a:rPr lang="en-GB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unreali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ed potential for oil extraction</a:t>
            </a:r>
            <a:r>
              <a:rPr lang="ru-RU" sz="20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14313" lvl="2" indent="-214313" defTabSz="685800">
              <a:buFont typeface="Wingdings" panose="05000000000000000000" pitchFamily="2" charset="2"/>
              <a:buChar char="ü"/>
              <a:defRPr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Monitoring of pump operation for oil extraction is performed manually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14313" lvl="2" indent="-214313" defTabSz="685800">
              <a:buFont typeface="Wingdings" panose="05000000000000000000" pitchFamily="2" charset="2"/>
              <a:buChar char="ü"/>
              <a:defRPr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Calculation of pump operation is performed manually, which means that, due to limited human perception, maximum oil flow rate cannot be achieved through other modes of operation.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14313" lvl="2" indent="-214313" defTabSz="685800">
              <a:buFont typeface="Wingdings" panose="05000000000000000000" pitchFamily="2" charset="2"/>
              <a:buChar char="ü"/>
              <a:defRPr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Changes in pump operation occur rarely, around once per month.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2" defTabSz="685800">
              <a:defRPr/>
            </a:pPr>
            <a:r>
              <a:rPr lang="en-GB" sz="2000" b="1" dirty="0">
                <a:latin typeface="Arial" panose="020B0604020202020204" pitchFamily="34" charset="0"/>
                <a:cs typeface="Arial" panose="020B0604020202020204" pitchFamily="34" charset="0"/>
              </a:rPr>
              <a:t>A reduction in the number of well shutdowns represents unrealized potential for oil extraction:</a:t>
            </a:r>
            <a:endParaRPr lang="ru-RU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14313" lvl="2" indent="-214313" defTabSz="685800">
              <a:buFont typeface="Wingdings" panose="05000000000000000000" pitchFamily="2" charset="2"/>
              <a:buChar char="ü"/>
              <a:defRPr/>
            </a:pPr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The enterprise has no means of reducing the risk of well shutdowns.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0" lvl="2">
              <a:defRPr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D81EAB-05FA-814D-8CCC-70471EE4863A}"/>
              </a:ext>
            </a:extLst>
          </p:cNvPr>
          <p:cNvSpPr txBox="1">
            <a:spLocks/>
          </p:cNvSpPr>
          <p:nvPr/>
        </p:nvSpPr>
        <p:spPr bwMode="auto">
          <a:xfrm>
            <a:off x="1890344" y="4813567"/>
            <a:ext cx="8030309" cy="34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900" dirty="0">
                <a:solidFill>
                  <a:srgbClr val="000000"/>
                </a:solidFill>
              </a:rPr>
              <a:t>SPE-198673-MS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</a:t>
            </a:r>
            <a:r>
              <a:rPr lang="en-US" sz="900" dirty="0">
                <a:solidFill>
                  <a:srgbClr val="000000"/>
                </a:solidFill>
              </a:rPr>
              <a:t>AI-based ESP Optimal Control Solution To Optimize Oil Flow Across Multiple Wells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Dmitry </a:t>
            </a:r>
            <a:r>
              <a:rPr lang="en-US" altLang="en-US" sz="900" dirty="0" err="1">
                <a:solidFill>
                  <a:srgbClr val="000000"/>
                </a:solidFill>
                <a:cs typeface="Arial" panose="020B0604020202020204" pitchFamily="34" charset="0"/>
              </a:rPr>
              <a:t>Krikunov</a:t>
            </a:r>
            <a:endParaRPr lang="en-US" altLang="en-US" sz="9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366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7C69B-660F-0742-ACC9-CC2E6F067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8">
            <a:extLst>
              <a:ext uri="{FF2B5EF4-FFF2-40B4-BE49-F238E27FC236}">
                <a16:creationId xmlns:a16="http://schemas.microsoft.com/office/drawing/2014/main" id="{DAFDEF44-382B-2C4B-8ADB-8495A7409BEA}"/>
              </a:ext>
            </a:extLst>
          </p:cNvPr>
          <p:cNvSpPr txBox="1">
            <a:spLocks/>
          </p:cNvSpPr>
          <p:nvPr/>
        </p:nvSpPr>
        <p:spPr bwMode="auto">
          <a:xfrm>
            <a:off x="381000" y="931333"/>
            <a:ext cx="83820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sz="2000" b="1" dirty="0">
                <a:solidFill>
                  <a:srgbClr val="000000"/>
                </a:solidFill>
                <a:cs typeface="Arial" charset="0"/>
              </a:rPr>
              <a:t>Solution implementation benefits</a:t>
            </a:r>
          </a:p>
        </p:txBody>
      </p:sp>
      <p:sp>
        <p:nvSpPr>
          <p:cNvPr id="24" name="Title 8">
            <a:extLst>
              <a:ext uri="{FF2B5EF4-FFF2-40B4-BE49-F238E27FC236}">
                <a16:creationId xmlns:a16="http://schemas.microsoft.com/office/drawing/2014/main" id="{7964746C-2CFA-D94E-8E40-A459115A2619}"/>
              </a:ext>
            </a:extLst>
          </p:cNvPr>
          <p:cNvSpPr txBox="1">
            <a:spLocks/>
          </p:cNvSpPr>
          <p:nvPr/>
        </p:nvSpPr>
        <p:spPr bwMode="auto">
          <a:xfrm>
            <a:off x="381002" y="1471448"/>
            <a:ext cx="8382000" cy="322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marL="0" lvl="2"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Depending on mode needed, the solution gives recommendations for each well to maximize or minimize target function. In both cases benefits are achieved due to the following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14313" lvl="2" indent="-214313">
              <a:buFont typeface="Wingdings" panose="05000000000000000000" pitchFamily="2" charset="2"/>
              <a:buChar char="ü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Predicting liquid and oil flow rate of wells for various ESP modes</a:t>
            </a:r>
          </a:p>
          <a:p>
            <a:pPr marL="214313" lvl="2" indent="-214313">
              <a:buFont typeface="Wingdings" panose="05000000000000000000" pitchFamily="2" charset="2"/>
              <a:buChar char="ü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Increase in frequency and automation of telemetry information analysis</a:t>
            </a:r>
          </a:p>
          <a:p>
            <a:pPr marL="214313" lvl="2" indent="-214313">
              <a:buFont typeface="Wingdings" panose="05000000000000000000" pitchFamily="2" charset="2"/>
              <a:buChar char="ü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Elimination of human factor in the course of monitoring “problem” wells</a:t>
            </a:r>
          </a:p>
          <a:p>
            <a:pPr marL="214313" lvl="2" indent="-214313">
              <a:buFont typeface="Wingdings" panose="05000000000000000000" pitchFamily="2" charset="2"/>
              <a:buChar char="ü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Automated control of recommended ESP modes implementation</a:t>
            </a:r>
          </a:p>
          <a:p>
            <a:pPr marL="214313" lvl="2" indent="-214313">
              <a:buFont typeface="Wingdings" panose="05000000000000000000" pitchFamily="2" charset="2"/>
              <a:buChar char="ü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Issuing optimal for oil flow rate modes of ESP operation</a:t>
            </a:r>
          </a:p>
          <a:p>
            <a:pPr marL="214313" lvl="2" indent="-214313">
              <a:buFont typeface="Wingdings" panose="05000000000000000000" pitchFamily="2" charset="2"/>
              <a:buChar char="ü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Prioritizing recommendations for savings and rational utilization of staff recourses for well operating modes change used </a:t>
            </a:r>
          </a:p>
          <a:p>
            <a:pPr marL="0" lvl="2">
              <a:defRPr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D81EAB-05FA-814D-8CCC-70471EE4863A}"/>
              </a:ext>
            </a:extLst>
          </p:cNvPr>
          <p:cNvSpPr txBox="1">
            <a:spLocks/>
          </p:cNvSpPr>
          <p:nvPr/>
        </p:nvSpPr>
        <p:spPr bwMode="auto">
          <a:xfrm>
            <a:off x="1890344" y="4813567"/>
            <a:ext cx="8030309" cy="34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900" dirty="0">
                <a:solidFill>
                  <a:srgbClr val="000000"/>
                </a:solidFill>
              </a:rPr>
              <a:t>SPE-198673-MS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</a:t>
            </a:r>
            <a:r>
              <a:rPr lang="en-US" sz="900" dirty="0">
                <a:solidFill>
                  <a:srgbClr val="000000"/>
                </a:solidFill>
              </a:rPr>
              <a:t>AI-based ESP Optimal Control Solution To Optimize Oil Flow Across Multiple Wells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Dmitry </a:t>
            </a:r>
            <a:r>
              <a:rPr lang="en-US" altLang="en-US" sz="900" dirty="0" err="1">
                <a:solidFill>
                  <a:srgbClr val="000000"/>
                </a:solidFill>
                <a:cs typeface="Arial" panose="020B0604020202020204" pitchFamily="34" charset="0"/>
              </a:rPr>
              <a:t>Krikunov</a:t>
            </a:r>
            <a:endParaRPr lang="en-US" altLang="en-US" sz="9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497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7C69B-660F-0742-ACC9-CC2E6F067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8">
            <a:extLst>
              <a:ext uri="{FF2B5EF4-FFF2-40B4-BE49-F238E27FC236}">
                <a16:creationId xmlns:a16="http://schemas.microsoft.com/office/drawing/2014/main" id="{DAFDEF44-382B-2C4B-8ADB-8495A7409BEA}"/>
              </a:ext>
            </a:extLst>
          </p:cNvPr>
          <p:cNvSpPr txBox="1">
            <a:spLocks/>
          </p:cNvSpPr>
          <p:nvPr/>
        </p:nvSpPr>
        <p:spPr bwMode="auto">
          <a:xfrm>
            <a:off x="381000" y="931333"/>
            <a:ext cx="83820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sz="2000" b="1" dirty="0">
                <a:solidFill>
                  <a:srgbClr val="000000"/>
                </a:solidFill>
                <a:cs typeface="Arial" charset="0"/>
              </a:rPr>
              <a:t>Problem statement</a:t>
            </a:r>
          </a:p>
        </p:txBody>
      </p:sp>
      <p:sp>
        <p:nvSpPr>
          <p:cNvPr id="24" name="Title 8">
            <a:extLst>
              <a:ext uri="{FF2B5EF4-FFF2-40B4-BE49-F238E27FC236}">
                <a16:creationId xmlns:a16="http://schemas.microsoft.com/office/drawing/2014/main" id="{7964746C-2CFA-D94E-8E40-A459115A2619}"/>
              </a:ext>
            </a:extLst>
          </p:cNvPr>
          <p:cNvSpPr txBox="1">
            <a:spLocks/>
          </p:cNvSpPr>
          <p:nvPr/>
        </p:nvSpPr>
        <p:spPr bwMode="auto">
          <a:xfrm>
            <a:off x="381002" y="1471448"/>
            <a:ext cx="8382000" cy="322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>
              <a:spcAft>
                <a:spcPts val="450"/>
              </a:spcAft>
              <a:defRPr/>
            </a:pPr>
            <a:r>
              <a:rPr lang="en-US" sz="2000" b="1" dirty="0">
                <a:solidFill>
                  <a:srgbClr val="000000"/>
                </a:solidFill>
                <a:cs typeface="Arial" charset="0"/>
              </a:rPr>
              <a:t>To determine ESP mode that provides maximization of well oil rate. </a:t>
            </a:r>
          </a:p>
          <a:p>
            <a:pPr>
              <a:spcAft>
                <a:spcPts val="450"/>
              </a:spcAft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mode being determined should consist of:</a:t>
            </a:r>
          </a:p>
          <a:p>
            <a:pPr marL="257175" indent="-257175">
              <a:spcAft>
                <a:spcPts val="45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ESP motor frequency</a:t>
            </a:r>
          </a:p>
          <a:p>
            <a:pPr marL="257175" indent="-257175">
              <a:spcAft>
                <a:spcPts val="45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 type (Permanent, ARC (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autoreclosing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), STWO (short-term well operation))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Provisions should be made for penalties and payoffs: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Payoff for high flow rate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Penalty for approaching the parameter limitations (current not more than..., etc.)</a:t>
            </a:r>
          </a:p>
          <a:p>
            <a:pPr marL="257175" indent="-257175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Penalty for step change of operating mode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D81EAB-05FA-814D-8CCC-70471EE4863A}"/>
              </a:ext>
            </a:extLst>
          </p:cNvPr>
          <p:cNvSpPr txBox="1">
            <a:spLocks/>
          </p:cNvSpPr>
          <p:nvPr/>
        </p:nvSpPr>
        <p:spPr bwMode="auto">
          <a:xfrm>
            <a:off x="1890344" y="4813567"/>
            <a:ext cx="8030309" cy="34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900" dirty="0">
                <a:solidFill>
                  <a:srgbClr val="000000"/>
                </a:solidFill>
              </a:rPr>
              <a:t>SPE-198673-MS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</a:t>
            </a:r>
            <a:r>
              <a:rPr lang="en-US" sz="900" dirty="0">
                <a:solidFill>
                  <a:srgbClr val="000000"/>
                </a:solidFill>
              </a:rPr>
              <a:t>AI-based ESP Optimal Control Solution To Optimize Oil Flow Across Multiple Wells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Dmitry </a:t>
            </a:r>
            <a:r>
              <a:rPr lang="en-US" altLang="en-US" sz="900" dirty="0" err="1">
                <a:solidFill>
                  <a:srgbClr val="000000"/>
                </a:solidFill>
                <a:cs typeface="Arial" panose="020B0604020202020204" pitchFamily="34" charset="0"/>
              </a:rPr>
              <a:t>Krikunov</a:t>
            </a:r>
            <a:endParaRPr lang="en-US" altLang="en-US" sz="9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45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7C69B-660F-0742-ACC9-CC2E6F067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CED81EAB-05FA-814D-8CCC-70471EE4863A}"/>
              </a:ext>
            </a:extLst>
          </p:cNvPr>
          <p:cNvSpPr txBox="1">
            <a:spLocks/>
          </p:cNvSpPr>
          <p:nvPr/>
        </p:nvSpPr>
        <p:spPr bwMode="auto">
          <a:xfrm>
            <a:off x="1890344" y="4813567"/>
            <a:ext cx="8030309" cy="34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900" dirty="0">
                <a:solidFill>
                  <a:srgbClr val="000000"/>
                </a:solidFill>
              </a:rPr>
              <a:t>SPE-198673-MS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</a:t>
            </a:r>
            <a:r>
              <a:rPr lang="en-US" sz="900" dirty="0">
                <a:solidFill>
                  <a:srgbClr val="000000"/>
                </a:solidFill>
              </a:rPr>
              <a:t>AI-based ESP Optimal Control Solution To Optimize Oil Flow Across Multiple Wells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Dmitry </a:t>
            </a:r>
            <a:r>
              <a:rPr lang="en-US" altLang="en-US" sz="900" dirty="0" err="1">
                <a:solidFill>
                  <a:srgbClr val="000000"/>
                </a:solidFill>
                <a:cs typeface="Arial" panose="020B0604020202020204" pitchFamily="34" charset="0"/>
              </a:rPr>
              <a:t>Krikunov</a:t>
            </a:r>
            <a:endParaRPr lang="en-US" altLang="en-US" sz="9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pic>
        <p:nvPicPr>
          <p:cNvPr id="52" name="Рисунок 20">
            <a:extLst>
              <a:ext uri="{FF2B5EF4-FFF2-40B4-BE49-F238E27FC236}">
                <a16:creationId xmlns:a16="http://schemas.microsoft.com/office/drawing/2014/main" id="{A38C7338-1471-4F4F-BC89-0157CE6E3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10819" y="3161094"/>
            <a:ext cx="681038" cy="681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3" name="Рисунок 20">
            <a:extLst>
              <a:ext uri="{FF2B5EF4-FFF2-40B4-BE49-F238E27FC236}">
                <a16:creationId xmlns:a16="http://schemas.microsoft.com/office/drawing/2014/main" id="{E30557B9-5234-9D4B-AFFD-1A34009568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406044" y="1299329"/>
            <a:ext cx="681037" cy="68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" name="TextBox 22">
            <a:extLst>
              <a:ext uri="{FF2B5EF4-FFF2-40B4-BE49-F238E27FC236}">
                <a16:creationId xmlns:a16="http://schemas.microsoft.com/office/drawing/2014/main" id="{1905CA94-9972-8D45-8CE2-2360EC7804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5481" y="3065699"/>
            <a:ext cx="1132409" cy="784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15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latin typeface="Calibri" panose="020F0502020204030204" pitchFamily="34" charset="0"/>
              </a:defRPr>
            </a:lvl2pPr>
            <a:lvl3pPr marL="1143000" indent="-228600">
              <a:defRPr>
                <a:latin typeface="Calibri" panose="020F0502020204030204" pitchFamily="34" charset="0"/>
              </a:defRPr>
            </a:lvl3pPr>
            <a:lvl4pPr marL="1600200" indent="-228600">
              <a:defRPr>
                <a:latin typeface="Calibri" panose="020F0502020204030204" pitchFamily="34" charset="0"/>
              </a:defRPr>
            </a:lvl4pPr>
            <a:lvl5pPr marL="2057400" indent="-228600">
              <a:defRPr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9pPr>
          </a:lstStyle>
          <a:p>
            <a:r>
              <a:rPr lang="en-US" dirty="0"/>
              <a:t>Liquid flow </a:t>
            </a:r>
          </a:p>
          <a:p>
            <a:r>
              <a:rPr lang="en-US" dirty="0"/>
              <a:t>rate</a:t>
            </a:r>
            <a:endParaRPr lang="en-US" altLang="ru-RU" dirty="0"/>
          </a:p>
        </p:txBody>
      </p:sp>
      <p:sp>
        <p:nvSpPr>
          <p:cNvPr id="55" name="TextBox 23">
            <a:extLst>
              <a:ext uri="{FF2B5EF4-FFF2-40B4-BE49-F238E27FC236}">
                <a16:creationId xmlns:a16="http://schemas.microsoft.com/office/drawing/2014/main" id="{4F68EF17-C108-5A41-B415-139986781D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45045" y="2220367"/>
            <a:ext cx="2209800" cy="338554"/>
          </a:xfrm>
          <a:prstGeom prst="rect">
            <a:avLst/>
          </a:prstGeom>
        </p:spPr>
        <p:txBody>
          <a:bodyPr rtlCol="0">
            <a:spAutoFit/>
          </a:bodyPr>
          <a:lstStyle>
            <a:defPPr>
              <a:defRPr lang="ru-RU"/>
            </a:defPPr>
            <a:lvl1pPr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Water cut</a:t>
            </a:r>
            <a:endParaRPr lang="en-US" altLang="ru-RU" dirty="0"/>
          </a:p>
        </p:txBody>
      </p:sp>
      <p:pic>
        <p:nvPicPr>
          <p:cNvPr id="56" name="Рисунок 20">
            <a:extLst>
              <a:ext uri="{FF2B5EF4-FFF2-40B4-BE49-F238E27FC236}">
                <a16:creationId xmlns:a16="http://schemas.microsoft.com/office/drawing/2014/main" id="{72324A13-AFCA-2D42-96FC-D791FA07F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36165" y="2038017"/>
            <a:ext cx="681037" cy="68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" name="Рисунок 20">
            <a:extLst>
              <a:ext uri="{FF2B5EF4-FFF2-40B4-BE49-F238E27FC236}">
                <a16:creationId xmlns:a16="http://schemas.microsoft.com/office/drawing/2014/main" id="{84C9797A-E104-AF47-97AF-A7C42926B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24006" y="1453754"/>
            <a:ext cx="681038" cy="68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" name="TextBox 46">
            <a:extLst>
              <a:ext uri="{FF2B5EF4-FFF2-40B4-BE49-F238E27FC236}">
                <a16:creationId xmlns:a16="http://schemas.microsoft.com/office/drawing/2014/main" id="{54D350BD-75F9-A94E-B4C5-5972EE7C65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7390" y="1281432"/>
            <a:ext cx="1970019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rtl="0" eaLnBrk="1" hangingPunct="1"/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Amount of FPM (formation-pressure maintenance)</a:t>
            </a:r>
          </a:p>
          <a:p>
            <a:pPr rtl="0" eaLnBrk="1" hangingPunct="1"/>
            <a:r>
              <a:rPr lang="en-US" sz="1500" b="1" dirty="0">
                <a:latin typeface="Arial" panose="020B0604020202020204" pitchFamily="34" charset="0"/>
                <a:cs typeface="Arial" panose="020B0604020202020204" pitchFamily="34" charset="0"/>
              </a:rPr>
              <a:t>water injected into well</a:t>
            </a:r>
            <a:endParaRPr lang="en-US" altLang="ru-RU" sz="1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extBox 47">
            <a:extLst>
              <a:ext uri="{FF2B5EF4-FFF2-40B4-BE49-F238E27FC236}">
                <a16:creationId xmlns:a16="http://schemas.microsoft.com/office/drawing/2014/main" id="{11043532-53D4-A444-AC74-62E4797549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72512" y="1281432"/>
            <a:ext cx="174975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15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latin typeface="Calibri" panose="020F0502020204030204" pitchFamily="34" charset="0"/>
              </a:defRPr>
            </a:lvl2pPr>
            <a:lvl3pPr marL="1143000" indent="-228600">
              <a:defRPr>
                <a:latin typeface="Calibri" panose="020F0502020204030204" pitchFamily="34" charset="0"/>
              </a:defRPr>
            </a:lvl3pPr>
            <a:lvl4pPr marL="1600200" indent="-228600">
              <a:defRPr>
                <a:latin typeface="Calibri" panose="020F0502020204030204" pitchFamily="34" charset="0"/>
              </a:defRPr>
            </a:lvl4pPr>
            <a:lvl5pPr marL="2057400" indent="-228600">
              <a:defRPr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9pPr>
          </a:lstStyle>
          <a:p>
            <a:r>
              <a:rPr lang="en-US" dirty="0"/>
              <a:t>Dynamic</a:t>
            </a:r>
          </a:p>
          <a:p>
            <a:r>
              <a:rPr lang="en-US" dirty="0"/>
              <a:t> level</a:t>
            </a:r>
            <a:endParaRPr lang="en-US" altLang="ru-RU" dirty="0"/>
          </a:p>
        </p:txBody>
      </p:sp>
      <p:sp>
        <p:nvSpPr>
          <p:cNvPr id="60" name="TextBox 48">
            <a:extLst>
              <a:ext uri="{FF2B5EF4-FFF2-40B4-BE49-F238E27FC236}">
                <a16:creationId xmlns:a16="http://schemas.microsoft.com/office/drawing/2014/main" id="{FAA0E7AB-9C19-A046-8E36-BD239278A3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47988" y="1320739"/>
            <a:ext cx="206533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15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latin typeface="Calibri" panose="020F0502020204030204" pitchFamily="34" charset="0"/>
              </a:defRPr>
            </a:lvl2pPr>
            <a:lvl3pPr marL="1143000" indent="-228600">
              <a:defRPr>
                <a:latin typeface="Calibri" panose="020F0502020204030204" pitchFamily="34" charset="0"/>
              </a:defRPr>
            </a:lvl3pPr>
            <a:lvl4pPr marL="1600200" indent="-228600">
              <a:defRPr>
                <a:latin typeface="Calibri" panose="020F0502020204030204" pitchFamily="34" charset="0"/>
              </a:defRPr>
            </a:lvl4pPr>
            <a:lvl5pPr marL="2057400" indent="-228600">
              <a:defRPr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9pPr>
          </a:lstStyle>
          <a:p>
            <a:r>
              <a:rPr lang="en-US" sz="2000" dirty="0"/>
              <a:t>Artificial Intelligence</a:t>
            </a:r>
            <a:endParaRPr lang="en-US" altLang="ru-RU" sz="2000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76EF6AE-AA83-D945-8120-F25CD6A320E5}"/>
              </a:ext>
            </a:extLst>
          </p:cNvPr>
          <p:cNvSpPr txBox="1"/>
          <p:nvPr/>
        </p:nvSpPr>
        <p:spPr>
          <a:xfrm>
            <a:off x="250450" y="1461775"/>
            <a:ext cx="1917700" cy="1569660"/>
          </a:xfrm>
          <a:prstGeom prst="rect">
            <a:avLst/>
          </a:prstGeom>
          <a:noFill/>
        </p:spPr>
        <p:txBody>
          <a:bodyPr rtlCol="0">
            <a:spAutoFit/>
          </a:bodyPr>
          <a:lstStyle/>
          <a:p>
            <a:pPr rtl="0" eaLnBrk="1" hangingPunct="1">
              <a:defRPr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Pressures:</a:t>
            </a:r>
          </a:p>
          <a:p>
            <a:pPr marL="342892" indent="-342892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Annulus</a:t>
            </a:r>
          </a:p>
          <a:p>
            <a:pPr marL="342892" indent="-342892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Intake well head</a:t>
            </a:r>
          </a:p>
          <a:p>
            <a:pPr marL="342892" indent="-342892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Buffered</a:t>
            </a:r>
          </a:p>
          <a:p>
            <a:pPr marL="342892" indent="-342892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Bottom hole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D7C35BB9-4088-564A-B9D6-026A713545C4}"/>
              </a:ext>
            </a:extLst>
          </p:cNvPr>
          <p:cNvSpPr/>
          <p:nvPr/>
        </p:nvSpPr>
        <p:spPr>
          <a:xfrm>
            <a:off x="237393" y="3027022"/>
            <a:ext cx="4167187" cy="155427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rtl="0" eaLnBrk="1" hangingPunct="1">
              <a:defRPr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ESP parameters:</a:t>
            </a:r>
          </a:p>
          <a:p>
            <a:pPr marL="342892" indent="-342892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State (on/off)</a:t>
            </a:r>
          </a:p>
          <a:p>
            <a:pPr marL="342892" indent="-342892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Current frequency</a:t>
            </a:r>
          </a:p>
          <a:p>
            <a:pPr marL="342892" indent="-342892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Voltages</a:t>
            </a:r>
          </a:p>
          <a:p>
            <a:pPr marL="342892" indent="-342892"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ESP ratings</a:t>
            </a:r>
          </a:p>
          <a:p>
            <a:pPr marL="342892" indent="-342892">
              <a:buFont typeface="Arial" panose="020B0604020202020204" pitchFamily="34" charset="0"/>
              <a:buChar char="•"/>
              <a:defRPr/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3" name="Рисунок 20">
            <a:extLst>
              <a:ext uri="{FF2B5EF4-FFF2-40B4-BE49-F238E27FC236}">
                <a16:creationId xmlns:a16="http://schemas.microsoft.com/office/drawing/2014/main" id="{4F317816-854F-7041-B6FD-B3065B0249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64525" y="2891368"/>
            <a:ext cx="681038" cy="68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" name="Рисунок 20">
            <a:extLst>
              <a:ext uri="{FF2B5EF4-FFF2-40B4-BE49-F238E27FC236}">
                <a16:creationId xmlns:a16="http://schemas.microsoft.com/office/drawing/2014/main" id="{660A0771-6EA0-2943-8D2E-29815E42EC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80105" y="3244997"/>
            <a:ext cx="682625" cy="68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F46A93DB-74DD-EC47-A2F4-F96EF79AA529}"/>
              </a:ext>
            </a:extLst>
          </p:cNvPr>
          <p:cNvSpPr txBox="1"/>
          <p:nvPr/>
        </p:nvSpPr>
        <p:spPr>
          <a:xfrm>
            <a:off x="2745039" y="2714008"/>
            <a:ext cx="3692525" cy="2292935"/>
          </a:xfrm>
          <a:prstGeom prst="rect">
            <a:avLst/>
          </a:prstGeom>
        </p:spPr>
        <p:txBody>
          <a:bodyPr rtlCol="0">
            <a:spAutoFit/>
          </a:bodyPr>
          <a:lstStyle>
            <a:defPPr>
              <a:defRPr lang="ru-RU"/>
            </a:defPPr>
            <a:lvl1pPr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Inclinometer </a:t>
            </a:r>
            <a:br>
              <a:rPr lang="en-US" dirty="0"/>
            </a:br>
            <a:r>
              <a:rPr lang="en-US" dirty="0"/>
              <a:t>survey data: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Relative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Upper, lower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shooting depth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dirty="0"/>
              <a:t>Elongation, etc.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66" name="Группа">
            <a:extLst>
              <a:ext uri="{FF2B5EF4-FFF2-40B4-BE49-F238E27FC236}">
                <a16:creationId xmlns:a16="http://schemas.microsoft.com/office/drawing/2014/main" id="{B8FCE9DC-BD01-D24A-B1BD-908B0700B7CC}"/>
              </a:ext>
            </a:extLst>
          </p:cNvPr>
          <p:cNvGrpSpPr/>
          <p:nvPr/>
        </p:nvGrpSpPr>
        <p:grpSpPr>
          <a:xfrm>
            <a:off x="7006568" y="2232354"/>
            <a:ext cx="2070024" cy="2000840"/>
            <a:chOff x="-6" y="-11"/>
            <a:chExt cx="3073550" cy="2453072"/>
          </a:xfrm>
        </p:grpSpPr>
        <p:sp>
          <p:nvSpPr>
            <p:cNvPr id="67" name="Фигура">
              <a:extLst>
                <a:ext uri="{FF2B5EF4-FFF2-40B4-BE49-F238E27FC236}">
                  <a16:creationId xmlns:a16="http://schemas.microsoft.com/office/drawing/2014/main" id="{9FCE65E9-0084-9C4B-8D60-D59DDC9F5A17}"/>
                </a:ext>
              </a:extLst>
            </p:cNvPr>
            <p:cNvSpPr/>
            <p:nvPr/>
          </p:nvSpPr>
          <p:spPr>
            <a:xfrm>
              <a:off x="1091894" y="1059048"/>
              <a:ext cx="670545" cy="7362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6302"/>
                  </a:lnTo>
                  <a:lnTo>
                    <a:pt x="9494" y="21358"/>
                  </a:lnTo>
                  <a:cubicBezTo>
                    <a:pt x="9594" y="21327"/>
                    <a:pt x="9697" y="21307"/>
                    <a:pt x="9796" y="21274"/>
                  </a:cubicBezTo>
                  <a:cubicBezTo>
                    <a:pt x="9853" y="21387"/>
                    <a:pt x="9929" y="21489"/>
                    <a:pt x="9990" y="21600"/>
                  </a:cubicBezTo>
                  <a:lnTo>
                    <a:pt x="21600" y="0"/>
                  </a:lnTo>
                  <a:close/>
                </a:path>
              </a:pathLst>
            </a:custGeom>
            <a:solidFill>
              <a:srgbClr val="1466AE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68" name="Треугольник">
              <a:extLst>
                <a:ext uri="{FF2B5EF4-FFF2-40B4-BE49-F238E27FC236}">
                  <a16:creationId xmlns:a16="http://schemas.microsoft.com/office/drawing/2014/main" id="{3BBE0755-56C3-E44C-AD2D-74CFFB7BC7C0}"/>
                </a:ext>
              </a:extLst>
            </p:cNvPr>
            <p:cNvSpPr/>
            <p:nvPr/>
          </p:nvSpPr>
          <p:spPr>
            <a:xfrm>
              <a:off x="471423" y="302982"/>
              <a:ext cx="619667" cy="9737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7070"/>
                  </a:moveTo>
                  <a:lnTo>
                    <a:pt x="5757" y="0"/>
                  </a:lnTo>
                  <a:lnTo>
                    <a:pt x="21600" y="21600"/>
                  </a:lnTo>
                  <a:lnTo>
                    <a:pt x="0" y="17070"/>
                  </a:lnTo>
                  <a:close/>
                </a:path>
              </a:pathLst>
            </a:custGeom>
            <a:solidFill>
              <a:srgbClr val="7AC0F8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69" name="Треугольник">
              <a:extLst>
                <a:ext uri="{FF2B5EF4-FFF2-40B4-BE49-F238E27FC236}">
                  <a16:creationId xmlns:a16="http://schemas.microsoft.com/office/drawing/2014/main" id="{385695AF-0FC4-E144-A0D5-159A86383963}"/>
                </a:ext>
              </a:extLst>
            </p:cNvPr>
            <p:cNvSpPr/>
            <p:nvPr/>
          </p:nvSpPr>
          <p:spPr>
            <a:xfrm>
              <a:off x="465468" y="1071010"/>
              <a:ext cx="621423" cy="5049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290" y="21600"/>
                  </a:moveTo>
                  <a:lnTo>
                    <a:pt x="21600" y="8774"/>
                  </a:lnTo>
                  <a:lnTo>
                    <a:pt x="0" y="0"/>
                  </a:lnTo>
                  <a:lnTo>
                    <a:pt x="10290" y="21600"/>
                  </a:lnTo>
                  <a:close/>
                </a:path>
              </a:pathLst>
            </a:custGeom>
            <a:solidFill>
              <a:srgbClr val="1E88E5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70" name="Треугольник">
              <a:extLst>
                <a:ext uri="{FF2B5EF4-FFF2-40B4-BE49-F238E27FC236}">
                  <a16:creationId xmlns:a16="http://schemas.microsoft.com/office/drawing/2014/main" id="{9E4A40A7-410F-0C4E-8EAD-74E878F9EA0F}"/>
                </a:ext>
              </a:extLst>
            </p:cNvPr>
            <p:cNvSpPr/>
            <p:nvPr/>
          </p:nvSpPr>
          <p:spPr>
            <a:xfrm>
              <a:off x="632680" y="304715"/>
              <a:ext cx="764186" cy="9755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6635"/>
                  </a:moveTo>
                  <a:lnTo>
                    <a:pt x="12979" y="21600"/>
                  </a:lnTo>
                  <a:lnTo>
                    <a:pt x="0" y="0"/>
                  </a:lnTo>
                  <a:lnTo>
                    <a:pt x="21600" y="6635"/>
                  </a:lnTo>
                  <a:close/>
                </a:path>
              </a:pathLst>
            </a:custGeom>
            <a:solidFill>
              <a:srgbClr val="A6D5FA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71" name="Треугольник">
              <a:extLst>
                <a:ext uri="{FF2B5EF4-FFF2-40B4-BE49-F238E27FC236}">
                  <a16:creationId xmlns:a16="http://schemas.microsoft.com/office/drawing/2014/main" id="{B8F540A8-59F0-6040-BC99-4259D83384A2}"/>
                </a:ext>
              </a:extLst>
            </p:cNvPr>
            <p:cNvSpPr/>
            <p:nvPr/>
          </p:nvSpPr>
          <p:spPr>
            <a:xfrm>
              <a:off x="1392149" y="602461"/>
              <a:ext cx="535721" cy="4588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5070" y="21600"/>
                  </a:lnTo>
                  <a:lnTo>
                    <a:pt x="21600" y="58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66AE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72" name="Треугольник">
              <a:extLst>
                <a:ext uri="{FF2B5EF4-FFF2-40B4-BE49-F238E27FC236}">
                  <a16:creationId xmlns:a16="http://schemas.microsoft.com/office/drawing/2014/main" id="{AB44A6CB-B032-F040-9045-2796E9565409}"/>
                </a:ext>
              </a:extLst>
            </p:cNvPr>
            <p:cNvSpPr/>
            <p:nvPr/>
          </p:nvSpPr>
          <p:spPr>
            <a:xfrm>
              <a:off x="1391367" y="78254"/>
              <a:ext cx="529188" cy="6527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0779" y="0"/>
                  </a:lnTo>
                  <a:lnTo>
                    <a:pt x="0" y="17347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7AC0F8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73" name="Треугольник">
              <a:extLst>
                <a:ext uri="{FF2B5EF4-FFF2-40B4-BE49-F238E27FC236}">
                  <a16:creationId xmlns:a16="http://schemas.microsoft.com/office/drawing/2014/main" id="{5173030B-4F29-3348-8318-032150E1C682}"/>
                </a:ext>
              </a:extLst>
            </p:cNvPr>
            <p:cNvSpPr/>
            <p:nvPr/>
          </p:nvSpPr>
          <p:spPr>
            <a:xfrm>
              <a:off x="1761088" y="725155"/>
              <a:ext cx="888732" cy="4596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5893"/>
                  </a:moveTo>
                  <a:lnTo>
                    <a:pt x="21600" y="21600"/>
                  </a:lnTo>
                  <a:lnTo>
                    <a:pt x="3830" y="0"/>
                  </a:lnTo>
                  <a:lnTo>
                    <a:pt x="0" y="15893"/>
                  </a:lnTo>
                  <a:close/>
                </a:path>
              </a:pathLst>
            </a:custGeom>
            <a:solidFill>
              <a:srgbClr val="104C90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74" name="Треугольник">
              <a:extLst>
                <a:ext uri="{FF2B5EF4-FFF2-40B4-BE49-F238E27FC236}">
                  <a16:creationId xmlns:a16="http://schemas.microsoft.com/office/drawing/2014/main" id="{D89BE648-C79C-6346-BABE-70C4807A5EB5}"/>
                </a:ext>
              </a:extLst>
            </p:cNvPr>
            <p:cNvSpPr/>
            <p:nvPr/>
          </p:nvSpPr>
          <p:spPr>
            <a:xfrm>
              <a:off x="1914990" y="721497"/>
              <a:ext cx="895040" cy="4171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30" y="21600"/>
                  </a:moveTo>
                  <a:lnTo>
                    <a:pt x="21600" y="0"/>
                  </a:lnTo>
                  <a:lnTo>
                    <a:pt x="0" y="160"/>
                  </a:lnTo>
                  <a:lnTo>
                    <a:pt x="15830" y="21600"/>
                  </a:lnTo>
                  <a:close/>
                </a:path>
              </a:pathLst>
            </a:custGeom>
            <a:solidFill>
              <a:srgbClr val="1466AE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75" name="Треугольник">
              <a:extLst>
                <a:ext uri="{FF2B5EF4-FFF2-40B4-BE49-F238E27FC236}">
                  <a16:creationId xmlns:a16="http://schemas.microsoft.com/office/drawing/2014/main" id="{3A136987-E64F-004C-B6E5-2DDBEE17687D}"/>
                </a:ext>
              </a:extLst>
            </p:cNvPr>
            <p:cNvSpPr/>
            <p:nvPr/>
          </p:nvSpPr>
          <p:spPr>
            <a:xfrm>
              <a:off x="1757671" y="1058833"/>
              <a:ext cx="817270" cy="7830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2271"/>
                  </a:lnTo>
                  <a:lnTo>
                    <a:pt x="12579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3360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76" name="Треугольник">
              <a:extLst>
                <a:ext uri="{FF2B5EF4-FFF2-40B4-BE49-F238E27FC236}">
                  <a16:creationId xmlns:a16="http://schemas.microsoft.com/office/drawing/2014/main" id="{ACF744CB-5EB7-B742-B4EF-9C3C11016F79}"/>
                </a:ext>
              </a:extLst>
            </p:cNvPr>
            <p:cNvSpPr/>
            <p:nvPr/>
          </p:nvSpPr>
          <p:spPr>
            <a:xfrm>
              <a:off x="2185999" y="1138842"/>
              <a:ext cx="597490" cy="7656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3726"/>
                  </a:lnTo>
                  <a:lnTo>
                    <a:pt x="13988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1565C0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77" name="Треугольник">
              <a:extLst>
                <a:ext uri="{FF2B5EF4-FFF2-40B4-BE49-F238E27FC236}">
                  <a16:creationId xmlns:a16="http://schemas.microsoft.com/office/drawing/2014/main" id="{F5D96B34-44ED-DB4E-A8AF-69917CF73181}"/>
                </a:ext>
              </a:extLst>
            </p:cNvPr>
            <p:cNvSpPr/>
            <p:nvPr/>
          </p:nvSpPr>
          <p:spPr>
            <a:xfrm>
              <a:off x="1757671" y="1056898"/>
              <a:ext cx="491764" cy="9524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17546"/>
                  </a:lnTo>
                  <a:lnTo>
                    <a:pt x="61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4C90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78" name="Треугольник">
              <a:extLst>
                <a:ext uri="{FF2B5EF4-FFF2-40B4-BE49-F238E27FC236}">
                  <a16:creationId xmlns:a16="http://schemas.microsoft.com/office/drawing/2014/main" id="{8023C6D9-2C97-A243-8510-EAF8B012F674}"/>
                </a:ext>
              </a:extLst>
            </p:cNvPr>
            <p:cNvSpPr/>
            <p:nvPr/>
          </p:nvSpPr>
          <p:spPr>
            <a:xfrm>
              <a:off x="1774101" y="1810128"/>
              <a:ext cx="460460" cy="357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2056"/>
                  </a:moveTo>
                  <a:lnTo>
                    <a:pt x="21600" y="0"/>
                  </a:lnTo>
                  <a:lnTo>
                    <a:pt x="18208" y="21600"/>
                  </a:lnTo>
                  <a:lnTo>
                    <a:pt x="0" y="12056"/>
                  </a:lnTo>
                  <a:close/>
                </a:path>
              </a:pathLst>
            </a:custGeom>
            <a:solidFill>
              <a:srgbClr val="0A3360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79" name="Треугольник">
              <a:extLst>
                <a:ext uri="{FF2B5EF4-FFF2-40B4-BE49-F238E27FC236}">
                  <a16:creationId xmlns:a16="http://schemas.microsoft.com/office/drawing/2014/main" id="{DD10156A-835E-9D41-A2BC-5DCEF9EEE7F5}"/>
                </a:ext>
              </a:extLst>
            </p:cNvPr>
            <p:cNvSpPr/>
            <p:nvPr/>
          </p:nvSpPr>
          <p:spPr>
            <a:xfrm>
              <a:off x="1089871" y="601224"/>
              <a:ext cx="675589" cy="674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4661"/>
                  </a:lnTo>
                  <a:lnTo>
                    <a:pt x="9707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1E88E5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80" name="Фигура">
              <a:extLst>
                <a:ext uri="{FF2B5EF4-FFF2-40B4-BE49-F238E27FC236}">
                  <a16:creationId xmlns:a16="http://schemas.microsoft.com/office/drawing/2014/main" id="{AF4B01C7-7E1F-9D4A-98FC-38C6DC5EBE82}"/>
                </a:ext>
              </a:extLst>
            </p:cNvPr>
            <p:cNvSpPr/>
            <p:nvPr/>
          </p:nvSpPr>
          <p:spPr>
            <a:xfrm>
              <a:off x="1399642" y="1051434"/>
              <a:ext cx="375012" cy="9595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36" extrusionOk="0">
                  <a:moveTo>
                    <a:pt x="21052" y="0"/>
                  </a:moveTo>
                  <a:lnTo>
                    <a:pt x="0" y="16662"/>
                  </a:lnTo>
                  <a:cubicBezTo>
                    <a:pt x="1830" y="18103"/>
                    <a:pt x="4623" y="19327"/>
                    <a:pt x="8132" y="20179"/>
                  </a:cubicBezTo>
                  <a:cubicBezTo>
                    <a:pt x="12121" y="21149"/>
                    <a:pt x="16792" y="21600"/>
                    <a:pt x="21481" y="21472"/>
                  </a:cubicBezTo>
                  <a:cubicBezTo>
                    <a:pt x="21520" y="21493"/>
                    <a:pt x="21561" y="21514"/>
                    <a:pt x="21600" y="21536"/>
                  </a:cubicBezTo>
                  <a:lnTo>
                    <a:pt x="21052" y="0"/>
                  </a:lnTo>
                  <a:close/>
                </a:path>
              </a:pathLst>
            </a:custGeom>
            <a:solidFill>
              <a:srgbClr val="1565C0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81" name="Фигура">
              <a:extLst>
                <a:ext uri="{FF2B5EF4-FFF2-40B4-BE49-F238E27FC236}">
                  <a16:creationId xmlns:a16="http://schemas.microsoft.com/office/drawing/2014/main" id="{372F73CC-F01F-1344-94B8-C176E789D86C}"/>
                </a:ext>
              </a:extLst>
            </p:cNvPr>
            <p:cNvSpPr/>
            <p:nvPr/>
          </p:nvSpPr>
          <p:spPr>
            <a:xfrm>
              <a:off x="2161242" y="1624418"/>
              <a:ext cx="618830" cy="550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464" y="7252"/>
                  </a:lnTo>
                  <a:lnTo>
                    <a:pt x="111" y="20642"/>
                  </a:lnTo>
                  <a:cubicBezTo>
                    <a:pt x="5506" y="20781"/>
                    <a:pt x="10749" y="18609"/>
                    <a:pt x="14767" y="14560"/>
                  </a:cubicBezTo>
                  <a:cubicBezTo>
                    <a:pt x="18523" y="10774"/>
                    <a:pt x="20934" y="5606"/>
                    <a:pt x="21600" y="0"/>
                  </a:cubicBezTo>
                  <a:close/>
                  <a:moveTo>
                    <a:pt x="94" y="20748"/>
                  </a:moveTo>
                  <a:lnTo>
                    <a:pt x="0" y="21277"/>
                  </a:lnTo>
                  <a:cubicBezTo>
                    <a:pt x="189" y="21393"/>
                    <a:pt x="384" y="21493"/>
                    <a:pt x="576" y="21600"/>
                  </a:cubicBezTo>
                  <a:cubicBezTo>
                    <a:pt x="412" y="21319"/>
                    <a:pt x="247" y="21037"/>
                    <a:pt x="94" y="20748"/>
                  </a:cubicBezTo>
                  <a:close/>
                </a:path>
              </a:pathLst>
            </a:custGeom>
            <a:solidFill>
              <a:srgbClr val="062451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82" name="Фигура">
              <a:extLst>
                <a:ext uri="{FF2B5EF4-FFF2-40B4-BE49-F238E27FC236}">
                  <a16:creationId xmlns:a16="http://schemas.microsoft.com/office/drawing/2014/main" id="{4FB64374-3462-B74C-AD82-757DA569164B}"/>
                </a:ext>
              </a:extLst>
            </p:cNvPr>
            <p:cNvSpPr/>
            <p:nvPr/>
          </p:nvSpPr>
          <p:spPr>
            <a:xfrm>
              <a:off x="2567820" y="724173"/>
              <a:ext cx="505724" cy="897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1" h="21600" extrusionOk="0">
                  <a:moveTo>
                    <a:pt x="10496" y="0"/>
                  </a:moveTo>
                  <a:cubicBezTo>
                    <a:pt x="10329" y="19"/>
                    <a:pt x="10166" y="28"/>
                    <a:pt x="9999" y="50"/>
                  </a:cubicBezTo>
                  <a:lnTo>
                    <a:pt x="0" y="10086"/>
                  </a:lnTo>
                  <a:lnTo>
                    <a:pt x="8897" y="21600"/>
                  </a:lnTo>
                  <a:cubicBezTo>
                    <a:pt x="8916" y="21516"/>
                    <a:pt x="8947" y="21433"/>
                    <a:pt x="8964" y="21348"/>
                  </a:cubicBezTo>
                  <a:cubicBezTo>
                    <a:pt x="16783" y="19275"/>
                    <a:pt x="21600" y="14662"/>
                    <a:pt x="21118" y="9716"/>
                  </a:cubicBezTo>
                  <a:cubicBezTo>
                    <a:pt x="20721" y="5632"/>
                    <a:pt x="16690" y="1975"/>
                    <a:pt x="10496" y="0"/>
                  </a:cubicBezTo>
                  <a:close/>
                </a:path>
              </a:pathLst>
            </a:custGeom>
            <a:solidFill>
              <a:srgbClr val="0A3360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83" name="Фигура">
              <a:extLst>
                <a:ext uri="{FF2B5EF4-FFF2-40B4-BE49-F238E27FC236}">
                  <a16:creationId xmlns:a16="http://schemas.microsoft.com/office/drawing/2014/main" id="{12936BF8-0D0C-394C-9C82-D3B89359F1D1}"/>
                </a:ext>
              </a:extLst>
            </p:cNvPr>
            <p:cNvSpPr/>
            <p:nvPr/>
          </p:nvSpPr>
          <p:spPr>
            <a:xfrm>
              <a:off x="1654567" y="9357"/>
              <a:ext cx="661503" cy="7162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83" extrusionOk="0">
                  <a:moveTo>
                    <a:pt x="8024" y="5"/>
                  </a:moveTo>
                  <a:cubicBezTo>
                    <a:pt x="5222" y="69"/>
                    <a:pt x="2464" y="773"/>
                    <a:pt x="5" y="2070"/>
                  </a:cubicBezTo>
                  <a:cubicBezTo>
                    <a:pt x="3" y="2068"/>
                    <a:pt x="2" y="2066"/>
                    <a:pt x="0" y="2065"/>
                  </a:cubicBezTo>
                  <a:lnTo>
                    <a:pt x="8562" y="21583"/>
                  </a:lnTo>
                  <a:lnTo>
                    <a:pt x="21600" y="5712"/>
                  </a:lnTo>
                  <a:cubicBezTo>
                    <a:pt x="18884" y="2687"/>
                    <a:pt x="15048" y="703"/>
                    <a:pt x="10831" y="153"/>
                  </a:cubicBezTo>
                  <a:cubicBezTo>
                    <a:pt x="9897" y="31"/>
                    <a:pt x="8957" y="-17"/>
                    <a:pt x="8024" y="5"/>
                  </a:cubicBezTo>
                  <a:close/>
                </a:path>
              </a:pathLst>
            </a:custGeom>
            <a:solidFill>
              <a:srgbClr val="D3EAFD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84" name="Фигура">
              <a:extLst>
                <a:ext uri="{FF2B5EF4-FFF2-40B4-BE49-F238E27FC236}">
                  <a16:creationId xmlns:a16="http://schemas.microsoft.com/office/drawing/2014/main" id="{23F6A1AF-C782-4F47-978A-E88100635AE5}"/>
                </a:ext>
              </a:extLst>
            </p:cNvPr>
            <p:cNvSpPr/>
            <p:nvPr/>
          </p:nvSpPr>
          <p:spPr>
            <a:xfrm>
              <a:off x="1912823" y="197669"/>
              <a:ext cx="893742" cy="5292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719" y="0"/>
                  </a:moveTo>
                  <a:lnTo>
                    <a:pt x="0" y="21529"/>
                  </a:lnTo>
                  <a:lnTo>
                    <a:pt x="21577" y="21600"/>
                  </a:lnTo>
                  <a:lnTo>
                    <a:pt x="21600" y="21542"/>
                  </a:lnTo>
                  <a:cubicBezTo>
                    <a:pt x="21331" y="16110"/>
                    <a:pt x="19966" y="11003"/>
                    <a:pt x="17724" y="7077"/>
                  </a:cubicBezTo>
                  <a:cubicBezTo>
                    <a:pt x="15600" y="3357"/>
                    <a:pt x="12808" y="911"/>
                    <a:pt x="9784" y="123"/>
                  </a:cubicBezTo>
                  <a:cubicBezTo>
                    <a:pt x="9763" y="80"/>
                    <a:pt x="9740" y="42"/>
                    <a:pt x="9719" y="0"/>
                  </a:cubicBezTo>
                  <a:close/>
                </a:path>
              </a:pathLst>
            </a:custGeom>
            <a:solidFill>
              <a:srgbClr val="A6D5FA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85" name="Фигура">
              <a:extLst>
                <a:ext uri="{FF2B5EF4-FFF2-40B4-BE49-F238E27FC236}">
                  <a16:creationId xmlns:a16="http://schemas.microsoft.com/office/drawing/2014/main" id="{F9B7DF17-E12D-2844-9AD2-35AB21F8CE7F}"/>
                </a:ext>
              </a:extLst>
            </p:cNvPr>
            <p:cNvSpPr/>
            <p:nvPr/>
          </p:nvSpPr>
          <p:spPr>
            <a:xfrm>
              <a:off x="1087928" y="-12"/>
              <a:ext cx="568385" cy="6037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7" extrusionOk="0">
                  <a:moveTo>
                    <a:pt x="11768" y="0"/>
                  </a:moveTo>
                  <a:cubicBezTo>
                    <a:pt x="11272" y="-3"/>
                    <a:pt x="10775" y="10"/>
                    <a:pt x="10279" y="45"/>
                  </a:cubicBezTo>
                  <a:cubicBezTo>
                    <a:pt x="6489" y="318"/>
                    <a:pt x="2891" y="1718"/>
                    <a:pt x="0" y="4040"/>
                  </a:cubicBezTo>
                  <a:lnTo>
                    <a:pt x="11532" y="21597"/>
                  </a:lnTo>
                  <a:lnTo>
                    <a:pt x="21600" y="2763"/>
                  </a:lnTo>
                  <a:cubicBezTo>
                    <a:pt x="21580" y="2774"/>
                    <a:pt x="21559" y="2781"/>
                    <a:pt x="21540" y="2792"/>
                  </a:cubicBezTo>
                  <a:cubicBezTo>
                    <a:pt x="18629" y="985"/>
                    <a:pt x="15233" y="21"/>
                    <a:pt x="11768" y="0"/>
                  </a:cubicBezTo>
                  <a:close/>
                </a:path>
              </a:pathLst>
            </a:custGeom>
            <a:solidFill>
              <a:srgbClr val="A6D5FA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86" name="Фигура">
              <a:extLst>
                <a:ext uri="{FF2B5EF4-FFF2-40B4-BE49-F238E27FC236}">
                  <a16:creationId xmlns:a16="http://schemas.microsoft.com/office/drawing/2014/main" id="{2AEB3AFC-3BE1-F141-97C0-5648A86A223E}"/>
                </a:ext>
              </a:extLst>
            </p:cNvPr>
            <p:cNvSpPr/>
            <p:nvPr/>
          </p:nvSpPr>
          <p:spPr>
            <a:xfrm>
              <a:off x="631064" y="111996"/>
              <a:ext cx="760332" cy="491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14" extrusionOk="0">
                  <a:moveTo>
                    <a:pt x="12988" y="28"/>
                  </a:moveTo>
                  <a:cubicBezTo>
                    <a:pt x="12985" y="32"/>
                    <a:pt x="12982" y="38"/>
                    <a:pt x="12979" y="42"/>
                  </a:cubicBezTo>
                  <a:cubicBezTo>
                    <a:pt x="10473" y="-186"/>
                    <a:pt x="7966" y="506"/>
                    <a:pt x="5669" y="2059"/>
                  </a:cubicBezTo>
                  <a:cubicBezTo>
                    <a:pt x="3538" y="3500"/>
                    <a:pt x="1639" y="5647"/>
                    <a:pt x="113" y="8345"/>
                  </a:cubicBezTo>
                  <a:cubicBezTo>
                    <a:pt x="75" y="8352"/>
                    <a:pt x="38" y="8365"/>
                    <a:pt x="0" y="8372"/>
                  </a:cubicBezTo>
                  <a:lnTo>
                    <a:pt x="21600" y="21414"/>
                  </a:lnTo>
                  <a:lnTo>
                    <a:pt x="12988" y="28"/>
                  </a:lnTo>
                  <a:close/>
                </a:path>
              </a:pathLst>
            </a:custGeom>
            <a:solidFill>
              <a:srgbClr val="D3EAFD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87" name="Фигура">
              <a:extLst>
                <a:ext uri="{FF2B5EF4-FFF2-40B4-BE49-F238E27FC236}">
                  <a16:creationId xmlns:a16="http://schemas.microsoft.com/office/drawing/2014/main" id="{7ED3C034-FF58-164B-8E9B-7F2A0975EDD1}"/>
                </a:ext>
              </a:extLst>
            </p:cNvPr>
            <p:cNvSpPr/>
            <p:nvPr/>
          </p:nvSpPr>
          <p:spPr>
            <a:xfrm>
              <a:off x="81081" y="302843"/>
              <a:ext cx="554743" cy="7717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cubicBezTo>
                    <a:pt x="21590" y="8"/>
                    <a:pt x="21579" y="14"/>
                    <a:pt x="21569" y="22"/>
                  </a:cubicBezTo>
                  <a:cubicBezTo>
                    <a:pt x="9364" y="1118"/>
                    <a:pt x="237" y="8497"/>
                    <a:pt x="0" y="17258"/>
                  </a:cubicBezTo>
                  <a:lnTo>
                    <a:pt x="15343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D3EAFD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88" name="Фигура">
              <a:extLst>
                <a:ext uri="{FF2B5EF4-FFF2-40B4-BE49-F238E27FC236}">
                  <a16:creationId xmlns:a16="http://schemas.microsoft.com/office/drawing/2014/main" id="{8EC74DB1-E6AD-A245-B1E9-A218889BBC07}"/>
                </a:ext>
              </a:extLst>
            </p:cNvPr>
            <p:cNvSpPr/>
            <p:nvPr/>
          </p:nvSpPr>
          <p:spPr>
            <a:xfrm>
              <a:off x="766536" y="1274790"/>
              <a:ext cx="619306" cy="5403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203" extrusionOk="0">
                  <a:moveTo>
                    <a:pt x="11320" y="0"/>
                  </a:moveTo>
                  <a:lnTo>
                    <a:pt x="0" y="11590"/>
                  </a:lnTo>
                  <a:cubicBezTo>
                    <a:pt x="2218" y="15474"/>
                    <a:pt x="5508" y="18439"/>
                    <a:pt x="9378" y="19993"/>
                  </a:cubicBezTo>
                  <a:cubicBezTo>
                    <a:pt x="13329" y="21580"/>
                    <a:pt x="17633" y="21600"/>
                    <a:pt x="21600" y="20086"/>
                  </a:cubicBezTo>
                  <a:lnTo>
                    <a:pt x="11320" y="0"/>
                  </a:lnTo>
                  <a:close/>
                </a:path>
              </a:pathLst>
            </a:custGeom>
            <a:solidFill>
              <a:srgbClr val="104C90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89" name="Фигура">
              <a:extLst>
                <a:ext uri="{FF2B5EF4-FFF2-40B4-BE49-F238E27FC236}">
                  <a16:creationId xmlns:a16="http://schemas.microsoft.com/office/drawing/2014/main" id="{C2C1F6B7-D2ED-334F-86AB-B91D70271906}"/>
                </a:ext>
              </a:extLst>
            </p:cNvPr>
            <p:cNvSpPr/>
            <p:nvPr/>
          </p:nvSpPr>
          <p:spPr>
            <a:xfrm>
              <a:off x="-7" y="920629"/>
              <a:ext cx="478237" cy="6041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00" h="21600" extrusionOk="0">
                  <a:moveTo>
                    <a:pt x="3585" y="0"/>
                  </a:moveTo>
                  <a:lnTo>
                    <a:pt x="20400" y="5517"/>
                  </a:lnTo>
                  <a:lnTo>
                    <a:pt x="13510" y="21600"/>
                  </a:lnTo>
                  <a:cubicBezTo>
                    <a:pt x="9548" y="21176"/>
                    <a:pt x="5942" y="19468"/>
                    <a:pt x="3465" y="16842"/>
                  </a:cubicBezTo>
                  <a:cubicBezTo>
                    <a:pt x="-1200" y="11896"/>
                    <a:pt x="-1150" y="4900"/>
                    <a:pt x="3585" y="0"/>
                  </a:cubicBezTo>
                  <a:close/>
                </a:path>
              </a:pathLst>
            </a:custGeom>
            <a:solidFill>
              <a:srgbClr val="A6D5FA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90" name="Фигура">
              <a:extLst>
                <a:ext uri="{FF2B5EF4-FFF2-40B4-BE49-F238E27FC236}">
                  <a16:creationId xmlns:a16="http://schemas.microsoft.com/office/drawing/2014/main" id="{270EA645-DF87-CC4C-8819-DF820DC5F4DF}"/>
                </a:ext>
              </a:extLst>
            </p:cNvPr>
            <p:cNvSpPr/>
            <p:nvPr/>
          </p:nvSpPr>
          <p:spPr>
            <a:xfrm>
              <a:off x="1776106" y="2009371"/>
              <a:ext cx="654939" cy="4436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2743" y="7679"/>
                  </a:lnTo>
                  <a:cubicBezTo>
                    <a:pt x="13941" y="9961"/>
                    <a:pt x="15320" y="12023"/>
                    <a:pt x="16851" y="13819"/>
                  </a:cubicBezTo>
                  <a:cubicBezTo>
                    <a:pt x="18315" y="15538"/>
                    <a:pt x="19909" y="17002"/>
                    <a:pt x="21600" y="18183"/>
                  </a:cubicBezTo>
                  <a:lnTo>
                    <a:pt x="17430" y="21600"/>
                  </a:lnTo>
                  <a:cubicBezTo>
                    <a:pt x="13999" y="19071"/>
                    <a:pt x="10783" y="15954"/>
                    <a:pt x="7846" y="12314"/>
                  </a:cubicBezTo>
                  <a:cubicBezTo>
                    <a:pt x="4913" y="8677"/>
                    <a:pt x="2279" y="4545"/>
                    <a:pt x="0" y="0"/>
                  </a:cubicBezTo>
                  <a:close/>
                </a:path>
              </a:pathLst>
            </a:custGeom>
            <a:solidFill>
              <a:srgbClr val="062451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  <p:sp>
          <p:nvSpPr>
            <p:cNvPr id="91" name="Фигура">
              <a:extLst>
                <a:ext uri="{FF2B5EF4-FFF2-40B4-BE49-F238E27FC236}">
                  <a16:creationId xmlns:a16="http://schemas.microsoft.com/office/drawing/2014/main" id="{8284D00D-3B75-004F-BDFF-80D778E9705E}"/>
                </a:ext>
              </a:extLst>
            </p:cNvPr>
            <p:cNvSpPr/>
            <p:nvPr/>
          </p:nvSpPr>
          <p:spPr>
            <a:xfrm>
              <a:off x="306603" y="1079017"/>
              <a:ext cx="453531" cy="5981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04" extrusionOk="0">
                  <a:moveTo>
                    <a:pt x="0" y="15921"/>
                  </a:moveTo>
                  <a:lnTo>
                    <a:pt x="7669" y="0"/>
                  </a:lnTo>
                  <a:lnTo>
                    <a:pt x="21600" y="17825"/>
                  </a:lnTo>
                  <a:cubicBezTo>
                    <a:pt x="18969" y="20272"/>
                    <a:pt x="14913" y="21600"/>
                    <a:pt x="10736" y="21381"/>
                  </a:cubicBezTo>
                  <a:cubicBezTo>
                    <a:pt x="6113" y="21140"/>
                    <a:pt x="2016" y="19056"/>
                    <a:pt x="0" y="15921"/>
                  </a:cubicBezTo>
                  <a:close/>
                </a:path>
              </a:pathLst>
            </a:custGeom>
            <a:solidFill>
              <a:srgbClr val="7AC0F8"/>
            </a:solidFill>
            <a:ln w="12700" cap="flat">
              <a:noFill/>
              <a:miter lim="400000"/>
              <a:tailEnd type="triangle" w="med" len="med"/>
            </a:ln>
            <a:effectLst/>
          </p:spPr>
          <p:txBody>
            <a:bodyPr wrap="square" lIns="45719" tIns="45719" rIns="45719" bIns="45719" numCol="1" rtlCol="0" anchor="ctr">
              <a:noAutofit/>
            </a:bodyPr>
            <a:lstStyle/>
            <a:p>
              <a:pPr algn="ctr" defTabSz="457189" hangingPunct="0">
                <a:defRPr sz="3200"/>
              </a:pPr>
              <a:endParaRPr lang="en-US" sz="3200" kern="0">
                <a:solidFill>
                  <a:srgbClr val="000000"/>
                </a:solidFill>
                <a:latin typeface="Lato" panose="020F0502020204030203" pitchFamily="34" charset="0"/>
                <a:cs typeface="Lato" panose="020F0502020204030203" pitchFamily="34" charset="0"/>
                <a:sym typeface="Calibri"/>
              </a:endParaRPr>
            </a:p>
          </p:txBody>
        </p:sp>
      </p:grpSp>
      <p:pic>
        <p:nvPicPr>
          <p:cNvPr id="92" name="Рисунок 8">
            <a:extLst>
              <a:ext uri="{FF2B5EF4-FFF2-40B4-BE49-F238E27FC236}">
                <a16:creationId xmlns:a16="http://schemas.microsoft.com/office/drawing/2014/main" id="{F3618284-A801-6F4C-A50F-F6C29FDE900C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81679" y="3533794"/>
            <a:ext cx="923991" cy="923991"/>
          </a:xfrm>
          <a:prstGeom prst="rect">
            <a:avLst/>
          </a:prstGeom>
        </p:spPr>
      </p:pic>
      <p:pic>
        <p:nvPicPr>
          <p:cNvPr id="93" name="Рисунок 58">
            <a:extLst>
              <a:ext uri="{FF2B5EF4-FFF2-40B4-BE49-F238E27FC236}">
                <a16:creationId xmlns:a16="http://schemas.microsoft.com/office/drawing/2014/main" id="{BA4C8E2B-E962-544A-B5C3-214E75666B3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6387250" y="2300658"/>
            <a:ext cx="482475" cy="473540"/>
          </a:xfrm>
          <a:prstGeom prst="rect">
            <a:avLst/>
          </a:prstGeom>
        </p:spPr>
      </p:pic>
      <p:pic>
        <p:nvPicPr>
          <p:cNvPr id="94" name="Рисунок 20">
            <a:extLst>
              <a:ext uri="{FF2B5EF4-FFF2-40B4-BE49-F238E27FC236}">
                <a16:creationId xmlns:a16="http://schemas.microsoft.com/office/drawing/2014/main" id="{EDF5B41C-C8DF-674F-AB44-A227AD2A4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10820" y="1295578"/>
            <a:ext cx="681037" cy="68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5" name="Title 8">
            <a:extLst>
              <a:ext uri="{FF2B5EF4-FFF2-40B4-BE49-F238E27FC236}">
                <a16:creationId xmlns:a16="http://schemas.microsoft.com/office/drawing/2014/main" id="{58360BE0-C183-A648-A198-C0730F1A5EF2}"/>
              </a:ext>
            </a:extLst>
          </p:cNvPr>
          <p:cNvSpPr txBox="1">
            <a:spLocks/>
          </p:cNvSpPr>
          <p:nvPr/>
        </p:nvSpPr>
        <p:spPr bwMode="auto">
          <a:xfrm>
            <a:off x="381000" y="931333"/>
            <a:ext cx="83820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 eaLnBrk="1" hangingPunct="1"/>
            <a:r>
              <a:rPr lang="en-US" sz="2000" b="1" dirty="0">
                <a:solidFill>
                  <a:srgbClr val="000000"/>
                </a:solidFill>
                <a:cs typeface="Arial" charset="0"/>
              </a:rPr>
              <a:t>Data being used</a:t>
            </a:r>
          </a:p>
        </p:txBody>
      </p:sp>
    </p:spTree>
    <p:extLst>
      <p:ext uri="{BB962C8B-B14F-4D97-AF65-F5344CB8AC3E}">
        <p14:creationId xmlns:p14="http://schemas.microsoft.com/office/powerpoint/2010/main" val="3178574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A7C69B-660F-0742-ACC9-CC2E6F067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5" name="Title 8">
            <a:extLst>
              <a:ext uri="{FF2B5EF4-FFF2-40B4-BE49-F238E27FC236}">
                <a16:creationId xmlns:a16="http://schemas.microsoft.com/office/drawing/2014/main" id="{DAFDEF44-382B-2C4B-8ADB-8495A7409BEA}"/>
              </a:ext>
            </a:extLst>
          </p:cNvPr>
          <p:cNvSpPr txBox="1">
            <a:spLocks/>
          </p:cNvSpPr>
          <p:nvPr/>
        </p:nvSpPr>
        <p:spPr bwMode="auto">
          <a:xfrm>
            <a:off x="381000" y="931333"/>
            <a:ext cx="8382000" cy="132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r>
              <a:rPr lang="en-US" sz="2000" b="1" dirty="0">
                <a:solidFill>
                  <a:srgbClr val="000000"/>
                </a:solidFill>
                <a:cs typeface="Arial" charset="0"/>
              </a:rPr>
              <a:t>Conceptual Architecture of the Solution</a:t>
            </a:r>
          </a:p>
        </p:txBody>
      </p:sp>
      <p:sp>
        <p:nvSpPr>
          <p:cNvPr id="24" name="Title 8">
            <a:extLst>
              <a:ext uri="{FF2B5EF4-FFF2-40B4-BE49-F238E27FC236}">
                <a16:creationId xmlns:a16="http://schemas.microsoft.com/office/drawing/2014/main" id="{7964746C-2CFA-D94E-8E40-A459115A2619}"/>
              </a:ext>
            </a:extLst>
          </p:cNvPr>
          <p:cNvSpPr txBox="1">
            <a:spLocks/>
          </p:cNvSpPr>
          <p:nvPr/>
        </p:nvSpPr>
        <p:spPr bwMode="auto">
          <a:xfrm>
            <a:off x="381002" y="1471448"/>
            <a:ext cx="8382000" cy="3227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1pPr>
            <a:lvl2pPr marL="742950" indent="-28575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2pPr>
            <a:lvl3pPr marL="11430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3pPr>
            <a:lvl4pPr marL="16002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4pPr>
            <a:lvl5pPr marL="2057400" indent="-228600" defTabSz="457200"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MS PGothic" charset="0"/>
                <a:cs typeface="MS PGothic" charset="0"/>
              </a:defRPr>
            </a:lvl9pPr>
          </a:lstStyle>
          <a:p>
            <a:pPr>
              <a:spcAft>
                <a:spcPts val="450"/>
              </a:spcAft>
              <a:defRPr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ED81EAB-05FA-814D-8CCC-70471EE4863A}"/>
              </a:ext>
            </a:extLst>
          </p:cNvPr>
          <p:cNvSpPr txBox="1">
            <a:spLocks/>
          </p:cNvSpPr>
          <p:nvPr/>
        </p:nvSpPr>
        <p:spPr bwMode="auto">
          <a:xfrm>
            <a:off x="1890344" y="4813567"/>
            <a:ext cx="8030309" cy="349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900" dirty="0">
                <a:solidFill>
                  <a:srgbClr val="000000"/>
                </a:solidFill>
              </a:rPr>
              <a:t>SPE-198673-MS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</a:t>
            </a:r>
            <a:r>
              <a:rPr lang="en-US" sz="900" dirty="0">
                <a:solidFill>
                  <a:srgbClr val="000000"/>
                </a:solidFill>
              </a:rPr>
              <a:t>AI-based ESP Optimal Control Solution To Optimize Oil Flow Across Multiple Wells</a:t>
            </a:r>
            <a:r>
              <a:rPr lang="en-US" altLang="en-US" sz="900" dirty="0">
                <a:solidFill>
                  <a:srgbClr val="000000"/>
                </a:solidFill>
                <a:cs typeface="Arial" panose="020B0604020202020204" pitchFamily="34" charset="0"/>
              </a:rPr>
              <a:t> • Dmitry </a:t>
            </a:r>
            <a:r>
              <a:rPr lang="en-US" altLang="en-US" sz="900" dirty="0" err="1">
                <a:solidFill>
                  <a:srgbClr val="000000"/>
                </a:solidFill>
                <a:cs typeface="Arial" panose="020B0604020202020204" pitchFamily="34" charset="0"/>
              </a:rPr>
              <a:t>Krikunov</a:t>
            </a:r>
            <a:endParaRPr lang="en-US" altLang="en-US" sz="900" dirty="0">
              <a:solidFill>
                <a:srgbClr val="000000"/>
              </a:solidFill>
              <a:cs typeface="Arial" panose="020B0604020202020204" pitchFamily="34" charset="0"/>
            </a:endParaRPr>
          </a:p>
        </p:txBody>
      </p:sp>
      <p:sp>
        <p:nvSpPr>
          <p:cNvPr id="7" name="Retângulo 34">
            <a:extLst>
              <a:ext uri="{FF2B5EF4-FFF2-40B4-BE49-F238E27FC236}">
                <a16:creationId xmlns:a16="http://schemas.microsoft.com/office/drawing/2014/main" id="{B661E80C-BFA0-3A46-A265-EE3FC6F9F5EA}"/>
              </a:ext>
            </a:extLst>
          </p:cNvPr>
          <p:cNvSpPr/>
          <p:nvPr/>
        </p:nvSpPr>
        <p:spPr bwMode="auto">
          <a:xfrm>
            <a:off x="4572001" y="1426743"/>
            <a:ext cx="2990767" cy="3146204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b"/>
          <a:lstStyle/>
          <a:p>
            <a:pPr rtl="0">
              <a:defRPr/>
            </a:pPr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>Machine Learning Unit</a:t>
            </a:r>
          </a:p>
        </p:txBody>
      </p:sp>
      <p:sp>
        <p:nvSpPr>
          <p:cNvPr id="8" name="Retângulo 34">
            <a:extLst>
              <a:ext uri="{FF2B5EF4-FFF2-40B4-BE49-F238E27FC236}">
                <a16:creationId xmlns:a16="http://schemas.microsoft.com/office/drawing/2014/main" id="{0B4A9DD0-8B29-EB47-A482-EA5F20B4EC28}"/>
              </a:ext>
            </a:extLst>
          </p:cNvPr>
          <p:cNvSpPr/>
          <p:nvPr/>
        </p:nvSpPr>
        <p:spPr bwMode="auto">
          <a:xfrm>
            <a:off x="88043" y="1426742"/>
            <a:ext cx="2996070" cy="321999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b"/>
          <a:lstStyle/>
          <a:p>
            <a:pPr rtl="0">
              <a:defRPr/>
            </a:pPr>
            <a:r>
              <a:rPr lang="en-US" sz="1400" b="1">
                <a:latin typeface="Arial" panose="020B0604020202020204" pitchFamily="34" charset="0"/>
                <a:cs typeface="Arial" panose="020B0604020202020204" pitchFamily="34" charset="0"/>
              </a:rPr>
              <a:t>Data Preparation Unit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E3180BB-8998-F443-A496-C2E682ABDA38}"/>
              </a:ext>
            </a:extLst>
          </p:cNvPr>
          <p:cNvGrpSpPr/>
          <p:nvPr/>
        </p:nvGrpSpPr>
        <p:grpSpPr>
          <a:xfrm>
            <a:off x="1652188" y="1615012"/>
            <a:ext cx="1371600" cy="2011680"/>
            <a:chOff x="2073275" y="1123950"/>
            <a:chExt cx="1371600" cy="2011680"/>
          </a:xfrm>
        </p:grpSpPr>
        <p:grpSp>
          <p:nvGrpSpPr>
            <p:cNvPr id="10" name="Group 27">
              <a:extLst>
                <a:ext uri="{FF2B5EF4-FFF2-40B4-BE49-F238E27FC236}">
                  <a16:creationId xmlns:a16="http://schemas.microsoft.com/office/drawing/2014/main" id="{0751C666-0F45-AB40-A4C5-01EBAEDFD83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73275" y="1123950"/>
              <a:ext cx="1371600" cy="2011680"/>
              <a:chOff x="3766784" y="2040448"/>
              <a:chExt cx="1596786" cy="2398464"/>
            </a:xfrm>
          </p:grpSpPr>
          <p:sp>
            <p:nvSpPr>
              <p:cNvPr id="12" name="Прямоугольник 14">
                <a:extLst>
                  <a:ext uri="{FF2B5EF4-FFF2-40B4-BE49-F238E27FC236}">
                    <a16:creationId xmlns:a16="http://schemas.microsoft.com/office/drawing/2014/main" id="{E302DC4D-A96E-7A41-808A-323E21A55C01}"/>
                  </a:ext>
                </a:extLst>
              </p:cNvPr>
              <p:cNvSpPr/>
              <p:nvPr/>
            </p:nvSpPr>
            <p:spPr>
              <a:xfrm>
                <a:off x="3766784" y="2040448"/>
                <a:ext cx="1596786" cy="634934"/>
              </a:xfrm>
              <a:prstGeom prst="rect">
                <a:avLst/>
              </a:prstGeom>
              <a:solidFill>
                <a:srgbClr val="D9E0E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/>
              <a:lstStyle/>
              <a:p>
                <a:pPr rtl="0">
                  <a:defRPr/>
                </a:pPr>
                <a:endParaRPr lang="en-US" sz="1600">
                  <a:latin typeface="Arial" panose="020B0604020202020204" pitchFamily="34" charset="0"/>
                  <a:ea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Прямоугольник 7">
                <a:extLst>
                  <a:ext uri="{FF2B5EF4-FFF2-40B4-BE49-F238E27FC236}">
                    <a16:creationId xmlns:a16="http://schemas.microsoft.com/office/drawing/2014/main" id="{E7D0932E-75C9-6549-A9D4-CF3B4B3581CB}"/>
                  </a:ext>
                </a:extLst>
              </p:cNvPr>
              <p:cNvSpPr/>
              <p:nvPr/>
            </p:nvSpPr>
            <p:spPr>
              <a:xfrm>
                <a:off x="3766784" y="2673795"/>
                <a:ext cx="1596786" cy="1765117"/>
              </a:xfrm>
              <a:prstGeom prst="rect">
                <a:avLst/>
              </a:prstGeom>
              <a:solidFill>
                <a:srgbClr val="4C5B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rtl="0" eaLnBrk="1" hangingPunct="1"/>
                <a:r>
                  <a:rPr lang="en-US" sz="1400">
                    <a:solidFill>
                      <a:srgbClr val="FFFF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ESP Historical Operating Mode Determination Module</a:t>
                </a:r>
              </a:p>
            </p:txBody>
          </p:sp>
        </p:grpSp>
        <p:pic>
          <p:nvPicPr>
            <p:cNvPr id="11" name="Рисунок 46">
              <a:extLst>
                <a:ext uri="{FF2B5EF4-FFF2-40B4-BE49-F238E27FC236}">
                  <a16:creationId xmlns:a16="http://schemas.microsoft.com/office/drawing/2014/main" id="{5164E691-0AE0-EE4A-B15A-59A03F8315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33600" y="1158998"/>
              <a:ext cx="4572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C068B1B-1C1E-2C4B-A9B9-3CED2F2162D9}"/>
              </a:ext>
            </a:extLst>
          </p:cNvPr>
          <p:cNvGrpSpPr/>
          <p:nvPr/>
        </p:nvGrpSpPr>
        <p:grpSpPr>
          <a:xfrm>
            <a:off x="151366" y="1615012"/>
            <a:ext cx="1371600" cy="2011680"/>
            <a:chOff x="7340600" y="316723"/>
            <a:chExt cx="1371600" cy="201168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E312BFD-F594-BE43-83C7-403FA398D718}"/>
                </a:ext>
              </a:extLst>
            </p:cNvPr>
            <p:cNvGrpSpPr/>
            <p:nvPr/>
          </p:nvGrpSpPr>
          <p:grpSpPr>
            <a:xfrm>
              <a:off x="7340600" y="316723"/>
              <a:ext cx="1371600" cy="2011680"/>
              <a:chOff x="7239795" y="179070"/>
              <a:chExt cx="1371600" cy="2011680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14341CB-6855-E943-99EB-D2C4D1E4BD65}"/>
                  </a:ext>
                </a:extLst>
              </p:cNvPr>
              <p:cNvGrpSpPr/>
              <p:nvPr/>
            </p:nvGrpSpPr>
            <p:grpSpPr>
              <a:xfrm>
                <a:off x="7239795" y="179070"/>
                <a:ext cx="1371600" cy="2011680"/>
                <a:chOff x="2073275" y="1123950"/>
                <a:chExt cx="1371600" cy="2011680"/>
              </a:xfrm>
            </p:grpSpPr>
            <p:grpSp>
              <p:nvGrpSpPr>
                <p:cNvPr id="20" name="Group 27">
                  <a:extLst>
                    <a:ext uri="{FF2B5EF4-FFF2-40B4-BE49-F238E27FC236}">
                      <a16:creationId xmlns:a16="http://schemas.microsoft.com/office/drawing/2014/main" id="{4A9FB3F3-E500-F64A-A97A-E23B5197A3AF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073275" y="1123950"/>
                  <a:ext cx="1371600" cy="2011680"/>
                  <a:chOff x="3766784" y="2040448"/>
                  <a:chExt cx="1596786" cy="2398464"/>
                </a:xfrm>
              </p:grpSpPr>
              <p:sp>
                <p:nvSpPr>
                  <p:cNvPr id="22" name="Прямоугольник 14">
                    <a:extLst>
                      <a:ext uri="{FF2B5EF4-FFF2-40B4-BE49-F238E27FC236}">
                        <a16:creationId xmlns:a16="http://schemas.microsoft.com/office/drawing/2014/main" id="{673DF9D7-5556-234D-BE89-AA43AAD1A576}"/>
                      </a:ext>
                    </a:extLst>
                  </p:cNvPr>
                  <p:cNvSpPr/>
                  <p:nvPr/>
                </p:nvSpPr>
                <p:spPr>
                  <a:xfrm>
                    <a:off x="3766784" y="2040448"/>
                    <a:ext cx="1596786" cy="634934"/>
                  </a:xfrm>
                  <a:prstGeom prst="rect">
                    <a:avLst/>
                  </a:prstGeom>
                  <a:solidFill>
                    <a:srgbClr val="D9E0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/>
                  <a:lstStyle/>
                  <a:p>
                    <a:pPr rtl="0">
                      <a:defRPr/>
                    </a:pPr>
                    <a:endParaRPr lang="en-US" sz="1600">
                      <a:latin typeface="Arial" panose="020B0604020202020204" pitchFamily="34" charset="0"/>
                      <a:ea typeface="Lato" panose="020F0502020204030203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3" name="Прямоугольник 7">
                    <a:extLst>
                      <a:ext uri="{FF2B5EF4-FFF2-40B4-BE49-F238E27FC236}">
                        <a16:creationId xmlns:a16="http://schemas.microsoft.com/office/drawing/2014/main" id="{DFF89864-D0E4-3E48-80F9-47C14B5A509F}"/>
                      </a:ext>
                    </a:extLst>
                  </p:cNvPr>
                  <p:cNvSpPr/>
                  <p:nvPr/>
                </p:nvSpPr>
                <p:spPr>
                  <a:xfrm>
                    <a:off x="3766784" y="2673795"/>
                    <a:ext cx="1596786" cy="1765117"/>
                  </a:xfrm>
                  <a:prstGeom prst="rect">
                    <a:avLst/>
                  </a:prstGeom>
                  <a:solidFill>
                    <a:srgbClr val="4C5B6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/>
                  <a:lstStyle>
                    <a:lvl1pPr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9pPr>
                  </a:lstStyle>
                  <a:p>
                    <a:pPr rtl="0" eaLnBrk="1" hangingPunct="1"/>
                    <a:r>
                      <a:rPr lang="en-US" sz="1400">
                        <a:solidFill>
                          <a:srgbClr val="FFFFF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Actual Well Flow Rate Module</a:t>
                    </a:r>
                  </a:p>
                </p:txBody>
              </p:sp>
            </p:grpSp>
            <p:pic>
              <p:nvPicPr>
                <p:cNvPr id="21" name="Рисунок 46">
                  <a:extLst>
                    <a:ext uri="{FF2B5EF4-FFF2-40B4-BE49-F238E27FC236}">
                      <a16:creationId xmlns:a16="http://schemas.microsoft.com/office/drawing/2014/main" id="{44ACD41E-9E6E-0443-BC65-A65FBF545385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133600" y="1158998"/>
                  <a:ext cx="457200" cy="4572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pic>
            <p:nvPicPr>
              <p:cNvPr id="19" name="Рисунок 26">
                <a:extLst>
                  <a:ext uri="{FF2B5EF4-FFF2-40B4-BE49-F238E27FC236}">
                    <a16:creationId xmlns:a16="http://schemas.microsoft.com/office/drawing/2014/main" id="{E5728494-DAB3-8943-BA3F-B16CC55AB31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00120" y="214118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7" name="Рисунок 20">
              <a:extLst>
                <a:ext uri="{FF2B5EF4-FFF2-40B4-BE49-F238E27FC236}">
                  <a16:creationId xmlns:a16="http://schemas.microsoft.com/office/drawing/2014/main" id="{B99F0D1E-7332-AE4A-93D7-9597370110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400925" y="354394"/>
              <a:ext cx="4572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A789FC7-9F52-004C-8597-6A9640D3B1B7}"/>
              </a:ext>
            </a:extLst>
          </p:cNvPr>
          <p:cNvGrpSpPr/>
          <p:nvPr/>
        </p:nvGrpSpPr>
        <p:grpSpPr>
          <a:xfrm>
            <a:off x="3153010" y="1615013"/>
            <a:ext cx="1371600" cy="2011681"/>
            <a:chOff x="3477143" y="791208"/>
            <a:chExt cx="1371600" cy="2011681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367F56AD-7F2B-4746-AE9D-79892D4F97C7}"/>
                </a:ext>
              </a:extLst>
            </p:cNvPr>
            <p:cNvGrpSpPr/>
            <p:nvPr/>
          </p:nvGrpSpPr>
          <p:grpSpPr>
            <a:xfrm>
              <a:off x="3477143" y="791208"/>
              <a:ext cx="1371600" cy="2011681"/>
              <a:chOff x="2073275" y="1123951"/>
              <a:chExt cx="1371600" cy="2011681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7F7C164B-0174-2943-AFB3-F11494F8FFBD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073275" y="1123951"/>
                <a:ext cx="1371600" cy="2011681"/>
                <a:chOff x="3766784" y="2040448"/>
                <a:chExt cx="1596786" cy="2398464"/>
              </a:xfrm>
            </p:grpSpPr>
            <p:sp>
              <p:nvSpPr>
                <p:cNvPr id="30" name="Прямоугольник 14">
                  <a:extLst>
                    <a:ext uri="{FF2B5EF4-FFF2-40B4-BE49-F238E27FC236}">
                      <a16:creationId xmlns:a16="http://schemas.microsoft.com/office/drawing/2014/main" id="{ACB887F1-4720-714F-A7B6-58AB5BDE5F81}"/>
                    </a:ext>
                  </a:extLst>
                </p:cNvPr>
                <p:cNvSpPr/>
                <p:nvPr/>
              </p:nvSpPr>
              <p:spPr>
                <a:xfrm>
                  <a:off x="3766784" y="2040448"/>
                  <a:ext cx="1596786" cy="634934"/>
                </a:xfrm>
                <a:prstGeom prst="rect">
                  <a:avLst/>
                </a:prstGeom>
                <a:solidFill>
                  <a:srgbClr val="D9E0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/>
                <a:lstStyle/>
                <a:p>
                  <a:pPr rtl="0">
                    <a:defRPr/>
                  </a:pPr>
                  <a:endParaRPr lang="en-US" sz="1600">
                    <a:latin typeface="Arial" panose="020B0604020202020204" pitchFamily="34" charset="0"/>
                    <a:ea typeface="Lato" panose="020F0502020204030203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1" name="Прямоугольник 7">
                  <a:extLst>
                    <a:ext uri="{FF2B5EF4-FFF2-40B4-BE49-F238E27FC236}">
                      <a16:creationId xmlns:a16="http://schemas.microsoft.com/office/drawing/2014/main" id="{A7DF0F33-415B-4548-892D-11490E0DE356}"/>
                    </a:ext>
                  </a:extLst>
                </p:cNvPr>
                <p:cNvSpPr/>
                <p:nvPr/>
              </p:nvSpPr>
              <p:spPr>
                <a:xfrm>
                  <a:off x="3766784" y="2673795"/>
                  <a:ext cx="1596786" cy="1765117"/>
                </a:xfrm>
                <a:prstGeom prst="rect">
                  <a:avLst/>
                </a:prstGeom>
                <a:solidFill>
                  <a:srgbClr val="4C5B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/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9pPr>
                </a:lstStyle>
                <a:p>
                  <a:pPr rtl="0" eaLnBrk="1" hangingPunct="1"/>
                  <a:r>
                    <a:rPr lang="en-US" sz="1400">
                      <a:solidFill>
                        <a:srgbClr val="FFFFFF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Data and Rigging Sufficiency Check Module</a:t>
                  </a:r>
                </a:p>
              </p:txBody>
            </p:sp>
          </p:grpSp>
          <p:pic>
            <p:nvPicPr>
              <p:cNvPr id="29" name="Рисунок 46">
                <a:extLst>
                  <a:ext uri="{FF2B5EF4-FFF2-40B4-BE49-F238E27FC236}">
                    <a16:creationId xmlns:a16="http://schemas.microsoft.com/office/drawing/2014/main" id="{A8F2270B-8641-E34E-A94D-A7FC3227BE5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33600" y="1158998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27" name="Рисунок 16">
              <a:extLst>
                <a:ext uri="{FF2B5EF4-FFF2-40B4-BE49-F238E27FC236}">
                  <a16:creationId xmlns:a16="http://schemas.microsoft.com/office/drawing/2014/main" id="{62F6D17C-79BF-E44B-A08A-B8F9076B264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43007" y="829179"/>
              <a:ext cx="457200" cy="457200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67A88B3-2550-534D-8BC0-AC936688BC35}"/>
              </a:ext>
            </a:extLst>
          </p:cNvPr>
          <p:cNvGrpSpPr/>
          <p:nvPr/>
        </p:nvGrpSpPr>
        <p:grpSpPr>
          <a:xfrm>
            <a:off x="4653832" y="1615013"/>
            <a:ext cx="1371600" cy="2011681"/>
            <a:chOff x="5487988" y="835500"/>
            <a:chExt cx="1371600" cy="2011681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AAB46B43-4B3D-5B4D-811C-1771DDB9DF13}"/>
                </a:ext>
              </a:extLst>
            </p:cNvPr>
            <p:cNvGrpSpPr/>
            <p:nvPr/>
          </p:nvGrpSpPr>
          <p:grpSpPr>
            <a:xfrm>
              <a:off x="5487988" y="835500"/>
              <a:ext cx="1371600" cy="2011681"/>
              <a:chOff x="7239795" y="179070"/>
              <a:chExt cx="1371600" cy="2011681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75139BDA-9050-3846-A352-B59BA985AC86}"/>
                  </a:ext>
                </a:extLst>
              </p:cNvPr>
              <p:cNvGrpSpPr/>
              <p:nvPr/>
            </p:nvGrpSpPr>
            <p:grpSpPr>
              <a:xfrm>
                <a:off x="7239795" y="179070"/>
                <a:ext cx="1371600" cy="2011681"/>
                <a:chOff x="2073275" y="1123950"/>
                <a:chExt cx="1371600" cy="2011681"/>
              </a:xfrm>
            </p:grpSpPr>
            <p:grpSp>
              <p:nvGrpSpPr>
                <p:cNvPr id="62" name="Group 27">
                  <a:extLst>
                    <a:ext uri="{FF2B5EF4-FFF2-40B4-BE49-F238E27FC236}">
                      <a16:creationId xmlns:a16="http://schemas.microsoft.com/office/drawing/2014/main" id="{F3098D33-B85C-8B43-B996-DC32FFD4D0C7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073275" y="1123950"/>
                  <a:ext cx="1371600" cy="2011681"/>
                  <a:chOff x="3766784" y="2040447"/>
                  <a:chExt cx="1596786" cy="2398465"/>
                </a:xfrm>
              </p:grpSpPr>
              <p:sp>
                <p:nvSpPr>
                  <p:cNvPr id="64" name="Прямоугольник 14">
                    <a:extLst>
                      <a:ext uri="{FF2B5EF4-FFF2-40B4-BE49-F238E27FC236}">
                        <a16:creationId xmlns:a16="http://schemas.microsoft.com/office/drawing/2014/main" id="{2E43FA71-1D5B-E247-8BC3-5D8DF048F375}"/>
                      </a:ext>
                    </a:extLst>
                  </p:cNvPr>
                  <p:cNvSpPr/>
                  <p:nvPr/>
                </p:nvSpPr>
                <p:spPr>
                  <a:xfrm>
                    <a:off x="3766784" y="2040447"/>
                    <a:ext cx="1596786" cy="634934"/>
                  </a:xfrm>
                  <a:prstGeom prst="rect">
                    <a:avLst/>
                  </a:prstGeom>
                  <a:solidFill>
                    <a:srgbClr val="D9E0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/>
                  <a:lstStyle/>
                  <a:p>
                    <a:pPr rtl="0">
                      <a:defRPr/>
                    </a:pPr>
                    <a:endParaRPr lang="en-US" sz="1600">
                      <a:latin typeface="Arial" panose="020B0604020202020204" pitchFamily="34" charset="0"/>
                      <a:ea typeface="Lato" panose="020F0502020204030203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65" name="Прямоугольник 7">
                    <a:extLst>
                      <a:ext uri="{FF2B5EF4-FFF2-40B4-BE49-F238E27FC236}">
                        <a16:creationId xmlns:a16="http://schemas.microsoft.com/office/drawing/2014/main" id="{906C321D-9C1D-3745-B0FA-7508B60A9121}"/>
                      </a:ext>
                    </a:extLst>
                  </p:cNvPr>
                  <p:cNvSpPr/>
                  <p:nvPr/>
                </p:nvSpPr>
                <p:spPr>
                  <a:xfrm>
                    <a:off x="3766784" y="2673795"/>
                    <a:ext cx="1596786" cy="1765117"/>
                  </a:xfrm>
                  <a:prstGeom prst="rect">
                    <a:avLst/>
                  </a:prstGeom>
                  <a:solidFill>
                    <a:srgbClr val="4C5B6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/>
                  <a:lstStyle>
                    <a:lvl1pPr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9pPr>
                  </a:lstStyle>
                  <a:p>
                    <a:pPr rtl="0" eaLnBrk="1" hangingPunct="1"/>
                    <a:r>
                      <a:rPr lang="en-US" sz="1400">
                        <a:solidFill>
                          <a:srgbClr val="FFFFF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Well Flow Rate Determination Module</a:t>
                    </a:r>
                  </a:p>
                </p:txBody>
              </p:sp>
            </p:grpSp>
            <p:pic>
              <p:nvPicPr>
                <p:cNvPr id="63" name="Рисунок 46">
                  <a:extLst>
                    <a:ext uri="{FF2B5EF4-FFF2-40B4-BE49-F238E27FC236}">
                      <a16:creationId xmlns:a16="http://schemas.microsoft.com/office/drawing/2014/main" id="{8ADDC67C-8FE7-034F-B961-1B19E6CB08B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133600" y="1158998"/>
                  <a:ext cx="457200" cy="4572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pic>
            <p:nvPicPr>
              <p:cNvPr id="61" name="Рисунок 26">
                <a:extLst>
                  <a:ext uri="{FF2B5EF4-FFF2-40B4-BE49-F238E27FC236}">
                    <a16:creationId xmlns:a16="http://schemas.microsoft.com/office/drawing/2014/main" id="{5B79DB88-C58C-2F40-9510-C917314245F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00120" y="214118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34" name="Группа">
              <a:extLst>
                <a:ext uri="{FF2B5EF4-FFF2-40B4-BE49-F238E27FC236}">
                  <a16:creationId xmlns:a16="http://schemas.microsoft.com/office/drawing/2014/main" id="{B4D8959A-BB70-D645-BB69-5B0F2A9AE534}"/>
                </a:ext>
              </a:extLst>
            </p:cNvPr>
            <p:cNvGrpSpPr/>
            <p:nvPr/>
          </p:nvGrpSpPr>
          <p:grpSpPr>
            <a:xfrm>
              <a:off x="6319213" y="870548"/>
              <a:ext cx="429841" cy="415475"/>
              <a:chOff x="-6" y="-11"/>
              <a:chExt cx="3073550" cy="2453072"/>
            </a:xfrm>
          </p:grpSpPr>
          <p:sp>
            <p:nvSpPr>
              <p:cNvPr id="35" name="Фигура">
                <a:extLst>
                  <a:ext uri="{FF2B5EF4-FFF2-40B4-BE49-F238E27FC236}">
                    <a16:creationId xmlns:a16="http://schemas.microsoft.com/office/drawing/2014/main" id="{753869B8-8BD0-254C-AA87-7E826B85819A}"/>
                  </a:ext>
                </a:extLst>
              </p:cNvPr>
              <p:cNvSpPr/>
              <p:nvPr/>
            </p:nvSpPr>
            <p:spPr>
              <a:xfrm>
                <a:off x="1091894" y="1059048"/>
                <a:ext cx="670545" cy="736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6302"/>
                    </a:lnTo>
                    <a:lnTo>
                      <a:pt x="9494" y="21358"/>
                    </a:lnTo>
                    <a:cubicBezTo>
                      <a:pt x="9594" y="21327"/>
                      <a:pt x="9697" y="21307"/>
                      <a:pt x="9796" y="21274"/>
                    </a:cubicBezTo>
                    <a:cubicBezTo>
                      <a:pt x="9853" y="21387"/>
                      <a:pt x="9929" y="21489"/>
                      <a:pt x="9990" y="21600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1466AE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36" name="Треугольник">
                <a:extLst>
                  <a:ext uri="{FF2B5EF4-FFF2-40B4-BE49-F238E27FC236}">
                    <a16:creationId xmlns:a16="http://schemas.microsoft.com/office/drawing/2014/main" id="{FC5B8ED4-AF71-E94E-93D4-413ADE0531BB}"/>
                  </a:ext>
                </a:extLst>
              </p:cNvPr>
              <p:cNvSpPr/>
              <p:nvPr/>
            </p:nvSpPr>
            <p:spPr>
              <a:xfrm>
                <a:off x="471423" y="302982"/>
                <a:ext cx="619667" cy="9737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7070"/>
                    </a:moveTo>
                    <a:lnTo>
                      <a:pt x="5757" y="0"/>
                    </a:lnTo>
                    <a:lnTo>
                      <a:pt x="21600" y="21600"/>
                    </a:lnTo>
                    <a:lnTo>
                      <a:pt x="0" y="17070"/>
                    </a:lnTo>
                    <a:close/>
                  </a:path>
                </a:pathLst>
              </a:custGeom>
              <a:solidFill>
                <a:srgbClr val="7AC0F8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37" name="Треугольник">
                <a:extLst>
                  <a:ext uri="{FF2B5EF4-FFF2-40B4-BE49-F238E27FC236}">
                    <a16:creationId xmlns:a16="http://schemas.microsoft.com/office/drawing/2014/main" id="{0A825AE7-F0BC-844C-9D0C-633116884929}"/>
                  </a:ext>
                </a:extLst>
              </p:cNvPr>
              <p:cNvSpPr/>
              <p:nvPr/>
            </p:nvSpPr>
            <p:spPr>
              <a:xfrm>
                <a:off x="465468" y="1071010"/>
                <a:ext cx="621423" cy="5049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290" y="21600"/>
                    </a:moveTo>
                    <a:lnTo>
                      <a:pt x="21600" y="8774"/>
                    </a:lnTo>
                    <a:lnTo>
                      <a:pt x="0" y="0"/>
                    </a:lnTo>
                    <a:lnTo>
                      <a:pt x="10290" y="21600"/>
                    </a:lnTo>
                    <a:close/>
                  </a:path>
                </a:pathLst>
              </a:custGeom>
              <a:solidFill>
                <a:srgbClr val="1E88E5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38" name="Треугольник">
                <a:extLst>
                  <a:ext uri="{FF2B5EF4-FFF2-40B4-BE49-F238E27FC236}">
                    <a16:creationId xmlns:a16="http://schemas.microsoft.com/office/drawing/2014/main" id="{A662A751-FF92-8D42-B5A0-47C0221CE943}"/>
                  </a:ext>
                </a:extLst>
              </p:cNvPr>
              <p:cNvSpPr/>
              <p:nvPr/>
            </p:nvSpPr>
            <p:spPr>
              <a:xfrm>
                <a:off x="632680" y="304715"/>
                <a:ext cx="764186" cy="9755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635"/>
                    </a:moveTo>
                    <a:lnTo>
                      <a:pt x="12979" y="21600"/>
                    </a:lnTo>
                    <a:lnTo>
                      <a:pt x="0" y="0"/>
                    </a:lnTo>
                    <a:lnTo>
                      <a:pt x="21600" y="6635"/>
                    </a:lnTo>
                    <a:close/>
                  </a:path>
                </a:pathLst>
              </a:custGeom>
              <a:solidFill>
                <a:srgbClr val="A6D5FA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39" name="Треугольник">
                <a:extLst>
                  <a:ext uri="{FF2B5EF4-FFF2-40B4-BE49-F238E27FC236}">
                    <a16:creationId xmlns:a16="http://schemas.microsoft.com/office/drawing/2014/main" id="{4EF7F481-2848-0942-8831-3834F4D453E1}"/>
                  </a:ext>
                </a:extLst>
              </p:cNvPr>
              <p:cNvSpPr/>
              <p:nvPr/>
            </p:nvSpPr>
            <p:spPr>
              <a:xfrm>
                <a:off x="1392149" y="602461"/>
                <a:ext cx="535721" cy="4588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5070" y="21600"/>
                    </a:lnTo>
                    <a:lnTo>
                      <a:pt x="21600" y="586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466AE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40" name="Треугольник">
                <a:extLst>
                  <a:ext uri="{FF2B5EF4-FFF2-40B4-BE49-F238E27FC236}">
                    <a16:creationId xmlns:a16="http://schemas.microsoft.com/office/drawing/2014/main" id="{221710B9-7AFF-DC4C-AB3F-D1D16A775AD1}"/>
                  </a:ext>
                </a:extLst>
              </p:cNvPr>
              <p:cNvSpPr/>
              <p:nvPr/>
            </p:nvSpPr>
            <p:spPr>
              <a:xfrm>
                <a:off x="1391367" y="78254"/>
                <a:ext cx="529188" cy="6527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0779" y="0"/>
                    </a:lnTo>
                    <a:lnTo>
                      <a:pt x="0" y="17347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7AC0F8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41" name="Треугольник">
                <a:extLst>
                  <a:ext uri="{FF2B5EF4-FFF2-40B4-BE49-F238E27FC236}">
                    <a16:creationId xmlns:a16="http://schemas.microsoft.com/office/drawing/2014/main" id="{B1BA3133-5C1E-9B47-8392-585F0A477869}"/>
                  </a:ext>
                </a:extLst>
              </p:cNvPr>
              <p:cNvSpPr/>
              <p:nvPr/>
            </p:nvSpPr>
            <p:spPr>
              <a:xfrm>
                <a:off x="1761088" y="725155"/>
                <a:ext cx="888732" cy="4596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5893"/>
                    </a:moveTo>
                    <a:lnTo>
                      <a:pt x="21600" y="21600"/>
                    </a:lnTo>
                    <a:lnTo>
                      <a:pt x="3830" y="0"/>
                    </a:lnTo>
                    <a:lnTo>
                      <a:pt x="0" y="15893"/>
                    </a:lnTo>
                    <a:close/>
                  </a:path>
                </a:pathLst>
              </a:custGeom>
              <a:solidFill>
                <a:srgbClr val="104C9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42" name="Треугольник">
                <a:extLst>
                  <a:ext uri="{FF2B5EF4-FFF2-40B4-BE49-F238E27FC236}">
                    <a16:creationId xmlns:a16="http://schemas.microsoft.com/office/drawing/2014/main" id="{1567D2D4-C083-7245-AB91-796D8FDCA0E9}"/>
                  </a:ext>
                </a:extLst>
              </p:cNvPr>
              <p:cNvSpPr/>
              <p:nvPr/>
            </p:nvSpPr>
            <p:spPr>
              <a:xfrm>
                <a:off x="1914990" y="721497"/>
                <a:ext cx="895040" cy="4171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830" y="21600"/>
                    </a:moveTo>
                    <a:lnTo>
                      <a:pt x="21600" y="0"/>
                    </a:lnTo>
                    <a:lnTo>
                      <a:pt x="0" y="160"/>
                    </a:lnTo>
                    <a:lnTo>
                      <a:pt x="15830" y="21600"/>
                    </a:lnTo>
                    <a:close/>
                  </a:path>
                </a:pathLst>
              </a:custGeom>
              <a:solidFill>
                <a:srgbClr val="1466AE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43" name="Треугольник">
                <a:extLst>
                  <a:ext uri="{FF2B5EF4-FFF2-40B4-BE49-F238E27FC236}">
                    <a16:creationId xmlns:a16="http://schemas.microsoft.com/office/drawing/2014/main" id="{42F3B5C5-D822-404C-AA2E-03831339A2C0}"/>
                  </a:ext>
                </a:extLst>
              </p:cNvPr>
              <p:cNvSpPr/>
              <p:nvPr/>
            </p:nvSpPr>
            <p:spPr>
              <a:xfrm>
                <a:off x="1757671" y="1058833"/>
                <a:ext cx="817270" cy="7830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2271"/>
                    </a:lnTo>
                    <a:lnTo>
                      <a:pt x="12579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36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44" name="Треугольник">
                <a:extLst>
                  <a:ext uri="{FF2B5EF4-FFF2-40B4-BE49-F238E27FC236}">
                    <a16:creationId xmlns:a16="http://schemas.microsoft.com/office/drawing/2014/main" id="{360A7536-13C4-D640-8C5A-E1EAF19E80C4}"/>
                  </a:ext>
                </a:extLst>
              </p:cNvPr>
              <p:cNvSpPr/>
              <p:nvPr/>
            </p:nvSpPr>
            <p:spPr>
              <a:xfrm>
                <a:off x="2185999" y="1138842"/>
                <a:ext cx="597490" cy="7656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13726"/>
                    </a:lnTo>
                    <a:lnTo>
                      <a:pt x="13988" y="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1565C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45" name="Треугольник">
                <a:extLst>
                  <a:ext uri="{FF2B5EF4-FFF2-40B4-BE49-F238E27FC236}">
                    <a16:creationId xmlns:a16="http://schemas.microsoft.com/office/drawing/2014/main" id="{7FDBFF96-1930-8641-ADB2-FADEE2AA9406}"/>
                  </a:ext>
                </a:extLst>
              </p:cNvPr>
              <p:cNvSpPr/>
              <p:nvPr/>
            </p:nvSpPr>
            <p:spPr>
              <a:xfrm>
                <a:off x="1757671" y="1056898"/>
                <a:ext cx="491764" cy="952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17546"/>
                    </a:lnTo>
                    <a:lnTo>
                      <a:pt x="61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4C9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46" name="Треугольник">
                <a:extLst>
                  <a:ext uri="{FF2B5EF4-FFF2-40B4-BE49-F238E27FC236}">
                    <a16:creationId xmlns:a16="http://schemas.microsoft.com/office/drawing/2014/main" id="{7C135EE8-A61C-7C49-A287-B3FD96867EDF}"/>
                  </a:ext>
                </a:extLst>
              </p:cNvPr>
              <p:cNvSpPr/>
              <p:nvPr/>
            </p:nvSpPr>
            <p:spPr>
              <a:xfrm>
                <a:off x="1774101" y="1810128"/>
                <a:ext cx="460460" cy="3575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2056"/>
                    </a:moveTo>
                    <a:lnTo>
                      <a:pt x="21600" y="0"/>
                    </a:lnTo>
                    <a:lnTo>
                      <a:pt x="18208" y="21600"/>
                    </a:lnTo>
                    <a:lnTo>
                      <a:pt x="0" y="12056"/>
                    </a:lnTo>
                    <a:close/>
                  </a:path>
                </a:pathLst>
              </a:custGeom>
              <a:solidFill>
                <a:srgbClr val="0A336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47" name="Треугольник">
                <a:extLst>
                  <a:ext uri="{FF2B5EF4-FFF2-40B4-BE49-F238E27FC236}">
                    <a16:creationId xmlns:a16="http://schemas.microsoft.com/office/drawing/2014/main" id="{0B6D455D-E491-D14E-A8DC-DF2E6F3C4AC0}"/>
                  </a:ext>
                </a:extLst>
              </p:cNvPr>
              <p:cNvSpPr/>
              <p:nvPr/>
            </p:nvSpPr>
            <p:spPr>
              <a:xfrm>
                <a:off x="1089871" y="601224"/>
                <a:ext cx="675589" cy="6748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14661"/>
                    </a:lnTo>
                    <a:lnTo>
                      <a:pt x="9707" y="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1E88E5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48" name="Фигура">
                <a:extLst>
                  <a:ext uri="{FF2B5EF4-FFF2-40B4-BE49-F238E27FC236}">
                    <a16:creationId xmlns:a16="http://schemas.microsoft.com/office/drawing/2014/main" id="{4B76657F-EF10-5E41-B4C2-E23BF2B24BA4}"/>
                  </a:ext>
                </a:extLst>
              </p:cNvPr>
              <p:cNvSpPr/>
              <p:nvPr/>
            </p:nvSpPr>
            <p:spPr>
              <a:xfrm>
                <a:off x="1399642" y="1051434"/>
                <a:ext cx="375012" cy="9595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36" extrusionOk="0">
                    <a:moveTo>
                      <a:pt x="21052" y="0"/>
                    </a:moveTo>
                    <a:lnTo>
                      <a:pt x="0" y="16662"/>
                    </a:lnTo>
                    <a:cubicBezTo>
                      <a:pt x="1830" y="18103"/>
                      <a:pt x="4623" y="19327"/>
                      <a:pt x="8132" y="20179"/>
                    </a:cubicBezTo>
                    <a:cubicBezTo>
                      <a:pt x="12121" y="21149"/>
                      <a:pt x="16792" y="21600"/>
                      <a:pt x="21481" y="21472"/>
                    </a:cubicBezTo>
                    <a:cubicBezTo>
                      <a:pt x="21520" y="21493"/>
                      <a:pt x="21561" y="21514"/>
                      <a:pt x="21600" y="21536"/>
                    </a:cubicBezTo>
                    <a:lnTo>
                      <a:pt x="21052" y="0"/>
                    </a:lnTo>
                    <a:close/>
                  </a:path>
                </a:pathLst>
              </a:custGeom>
              <a:solidFill>
                <a:srgbClr val="1565C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49" name="Фигура">
                <a:extLst>
                  <a:ext uri="{FF2B5EF4-FFF2-40B4-BE49-F238E27FC236}">
                    <a16:creationId xmlns:a16="http://schemas.microsoft.com/office/drawing/2014/main" id="{9DD98623-46F1-E644-B082-906921F73670}"/>
                  </a:ext>
                </a:extLst>
              </p:cNvPr>
              <p:cNvSpPr/>
              <p:nvPr/>
            </p:nvSpPr>
            <p:spPr>
              <a:xfrm>
                <a:off x="2161242" y="1624418"/>
                <a:ext cx="618830" cy="550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464" y="7252"/>
                    </a:lnTo>
                    <a:lnTo>
                      <a:pt x="111" y="20642"/>
                    </a:lnTo>
                    <a:cubicBezTo>
                      <a:pt x="5506" y="20781"/>
                      <a:pt x="10749" y="18609"/>
                      <a:pt x="14767" y="14560"/>
                    </a:cubicBezTo>
                    <a:cubicBezTo>
                      <a:pt x="18523" y="10774"/>
                      <a:pt x="20934" y="5606"/>
                      <a:pt x="21600" y="0"/>
                    </a:cubicBezTo>
                    <a:close/>
                    <a:moveTo>
                      <a:pt x="94" y="20748"/>
                    </a:moveTo>
                    <a:lnTo>
                      <a:pt x="0" y="21277"/>
                    </a:lnTo>
                    <a:cubicBezTo>
                      <a:pt x="189" y="21393"/>
                      <a:pt x="384" y="21493"/>
                      <a:pt x="576" y="21600"/>
                    </a:cubicBezTo>
                    <a:cubicBezTo>
                      <a:pt x="412" y="21319"/>
                      <a:pt x="247" y="21037"/>
                      <a:pt x="94" y="20748"/>
                    </a:cubicBezTo>
                    <a:close/>
                  </a:path>
                </a:pathLst>
              </a:custGeom>
              <a:solidFill>
                <a:srgbClr val="062451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50" name="Фигура">
                <a:extLst>
                  <a:ext uri="{FF2B5EF4-FFF2-40B4-BE49-F238E27FC236}">
                    <a16:creationId xmlns:a16="http://schemas.microsoft.com/office/drawing/2014/main" id="{60106D38-E5E0-C549-BE9F-6E06171D7A18}"/>
                  </a:ext>
                </a:extLst>
              </p:cNvPr>
              <p:cNvSpPr/>
              <p:nvPr/>
            </p:nvSpPr>
            <p:spPr>
              <a:xfrm>
                <a:off x="2567820" y="724173"/>
                <a:ext cx="505724" cy="8975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1" h="21600" extrusionOk="0">
                    <a:moveTo>
                      <a:pt x="10496" y="0"/>
                    </a:moveTo>
                    <a:cubicBezTo>
                      <a:pt x="10329" y="19"/>
                      <a:pt x="10166" y="28"/>
                      <a:pt x="9999" y="50"/>
                    </a:cubicBezTo>
                    <a:lnTo>
                      <a:pt x="0" y="10086"/>
                    </a:lnTo>
                    <a:lnTo>
                      <a:pt x="8897" y="21600"/>
                    </a:lnTo>
                    <a:cubicBezTo>
                      <a:pt x="8916" y="21516"/>
                      <a:pt x="8947" y="21433"/>
                      <a:pt x="8964" y="21348"/>
                    </a:cubicBezTo>
                    <a:cubicBezTo>
                      <a:pt x="16783" y="19275"/>
                      <a:pt x="21600" y="14662"/>
                      <a:pt x="21118" y="9716"/>
                    </a:cubicBezTo>
                    <a:cubicBezTo>
                      <a:pt x="20721" y="5632"/>
                      <a:pt x="16690" y="1975"/>
                      <a:pt x="10496" y="0"/>
                    </a:cubicBezTo>
                    <a:close/>
                  </a:path>
                </a:pathLst>
              </a:custGeom>
              <a:solidFill>
                <a:srgbClr val="0A336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51" name="Фигура">
                <a:extLst>
                  <a:ext uri="{FF2B5EF4-FFF2-40B4-BE49-F238E27FC236}">
                    <a16:creationId xmlns:a16="http://schemas.microsoft.com/office/drawing/2014/main" id="{9F10365A-DC17-6A4F-925F-1EFAAD67A919}"/>
                  </a:ext>
                </a:extLst>
              </p:cNvPr>
              <p:cNvSpPr/>
              <p:nvPr/>
            </p:nvSpPr>
            <p:spPr>
              <a:xfrm>
                <a:off x="1654567" y="9357"/>
                <a:ext cx="661503" cy="7162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83" extrusionOk="0">
                    <a:moveTo>
                      <a:pt x="8024" y="5"/>
                    </a:moveTo>
                    <a:cubicBezTo>
                      <a:pt x="5222" y="69"/>
                      <a:pt x="2464" y="773"/>
                      <a:pt x="5" y="2070"/>
                    </a:cubicBezTo>
                    <a:cubicBezTo>
                      <a:pt x="3" y="2068"/>
                      <a:pt x="2" y="2066"/>
                      <a:pt x="0" y="2065"/>
                    </a:cubicBezTo>
                    <a:lnTo>
                      <a:pt x="8562" y="21583"/>
                    </a:lnTo>
                    <a:lnTo>
                      <a:pt x="21600" y="5712"/>
                    </a:lnTo>
                    <a:cubicBezTo>
                      <a:pt x="18884" y="2687"/>
                      <a:pt x="15048" y="703"/>
                      <a:pt x="10831" y="153"/>
                    </a:cubicBezTo>
                    <a:cubicBezTo>
                      <a:pt x="9897" y="31"/>
                      <a:pt x="8957" y="-17"/>
                      <a:pt x="8024" y="5"/>
                    </a:cubicBezTo>
                    <a:close/>
                  </a:path>
                </a:pathLst>
              </a:custGeom>
              <a:solidFill>
                <a:srgbClr val="D3EAFD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52" name="Фигура">
                <a:extLst>
                  <a:ext uri="{FF2B5EF4-FFF2-40B4-BE49-F238E27FC236}">
                    <a16:creationId xmlns:a16="http://schemas.microsoft.com/office/drawing/2014/main" id="{6A3BEAA2-54A3-9C46-BF9E-B0030103F1B8}"/>
                  </a:ext>
                </a:extLst>
              </p:cNvPr>
              <p:cNvSpPr/>
              <p:nvPr/>
            </p:nvSpPr>
            <p:spPr>
              <a:xfrm>
                <a:off x="1912823" y="197669"/>
                <a:ext cx="893742" cy="529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719" y="0"/>
                    </a:moveTo>
                    <a:lnTo>
                      <a:pt x="0" y="21529"/>
                    </a:lnTo>
                    <a:lnTo>
                      <a:pt x="21577" y="21600"/>
                    </a:lnTo>
                    <a:lnTo>
                      <a:pt x="21600" y="21542"/>
                    </a:lnTo>
                    <a:cubicBezTo>
                      <a:pt x="21331" y="16110"/>
                      <a:pt x="19966" y="11003"/>
                      <a:pt x="17724" y="7077"/>
                    </a:cubicBezTo>
                    <a:cubicBezTo>
                      <a:pt x="15600" y="3357"/>
                      <a:pt x="12808" y="911"/>
                      <a:pt x="9784" y="123"/>
                    </a:cubicBezTo>
                    <a:cubicBezTo>
                      <a:pt x="9763" y="80"/>
                      <a:pt x="9740" y="42"/>
                      <a:pt x="9719" y="0"/>
                    </a:cubicBezTo>
                    <a:close/>
                  </a:path>
                </a:pathLst>
              </a:custGeom>
              <a:solidFill>
                <a:srgbClr val="A6D5FA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53" name="Фигура">
                <a:extLst>
                  <a:ext uri="{FF2B5EF4-FFF2-40B4-BE49-F238E27FC236}">
                    <a16:creationId xmlns:a16="http://schemas.microsoft.com/office/drawing/2014/main" id="{F69B08FC-0811-BD4B-9F4B-0FB8061B0542}"/>
                  </a:ext>
                </a:extLst>
              </p:cNvPr>
              <p:cNvSpPr/>
              <p:nvPr/>
            </p:nvSpPr>
            <p:spPr>
              <a:xfrm>
                <a:off x="1087928" y="-12"/>
                <a:ext cx="568385" cy="6037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97" extrusionOk="0">
                    <a:moveTo>
                      <a:pt x="11768" y="0"/>
                    </a:moveTo>
                    <a:cubicBezTo>
                      <a:pt x="11272" y="-3"/>
                      <a:pt x="10775" y="10"/>
                      <a:pt x="10279" y="45"/>
                    </a:cubicBezTo>
                    <a:cubicBezTo>
                      <a:pt x="6489" y="318"/>
                      <a:pt x="2891" y="1718"/>
                      <a:pt x="0" y="4040"/>
                    </a:cubicBezTo>
                    <a:lnTo>
                      <a:pt x="11532" y="21597"/>
                    </a:lnTo>
                    <a:lnTo>
                      <a:pt x="21600" y="2763"/>
                    </a:lnTo>
                    <a:cubicBezTo>
                      <a:pt x="21580" y="2774"/>
                      <a:pt x="21559" y="2781"/>
                      <a:pt x="21540" y="2792"/>
                    </a:cubicBezTo>
                    <a:cubicBezTo>
                      <a:pt x="18629" y="985"/>
                      <a:pt x="15233" y="21"/>
                      <a:pt x="11768" y="0"/>
                    </a:cubicBezTo>
                    <a:close/>
                  </a:path>
                </a:pathLst>
              </a:custGeom>
              <a:solidFill>
                <a:srgbClr val="A6D5FA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54" name="Фигура">
                <a:extLst>
                  <a:ext uri="{FF2B5EF4-FFF2-40B4-BE49-F238E27FC236}">
                    <a16:creationId xmlns:a16="http://schemas.microsoft.com/office/drawing/2014/main" id="{507503A4-A7E7-F64B-86D6-41921A5B55B7}"/>
                  </a:ext>
                </a:extLst>
              </p:cNvPr>
              <p:cNvSpPr/>
              <p:nvPr/>
            </p:nvSpPr>
            <p:spPr>
              <a:xfrm>
                <a:off x="631064" y="111996"/>
                <a:ext cx="760332" cy="4917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14" extrusionOk="0">
                    <a:moveTo>
                      <a:pt x="12988" y="28"/>
                    </a:moveTo>
                    <a:cubicBezTo>
                      <a:pt x="12985" y="32"/>
                      <a:pt x="12982" y="38"/>
                      <a:pt x="12979" y="42"/>
                    </a:cubicBezTo>
                    <a:cubicBezTo>
                      <a:pt x="10473" y="-186"/>
                      <a:pt x="7966" y="506"/>
                      <a:pt x="5669" y="2059"/>
                    </a:cubicBezTo>
                    <a:cubicBezTo>
                      <a:pt x="3538" y="3500"/>
                      <a:pt x="1639" y="5647"/>
                      <a:pt x="113" y="8345"/>
                    </a:cubicBezTo>
                    <a:cubicBezTo>
                      <a:pt x="75" y="8352"/>
                      <a:pt x="38" y="8365"/>
                      <a:pt x="0" y="8372"/>
                    </a:cubicBezTo>
                    <a:lnTo>
                      <a:pt x="21600" y="21414"/>
                    </a:lnTo>
                    <a:lnTo>
                      <a:pt x="12988" y="28"/>
                    </a:lnTo>
                    <a:close/>
                  </a:path>
                </a:pathLst>
              </a:custGeom>
              <a:solidFill>
                <a:srgbClr val="D3EAFD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55" name="Фигура">
                <a:extLst>
                  <a:ext uri="{FF2B5EF4-FFF2-40B4-BE49-F238E27FC236}">
                    <a16:creationId xmlns:a16="http://schemas.microsoft.com/office/drawing/2014/main" id="{AC2F78D0-82CD-8644-80B0-461793C8FE6B}"/>
                  </a:ext>
                </a:extLst>
              </p:cNvPr>
              <p:cNvSpPr/>
              <p:nvPr/>
            </p:nvSpPr>
            <p:spPr>
              <a:xfrm>
                <a:off x="81081" y="302843"/>
                <a:ext cx="554743" cy="7717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590" y="8"/>
                      <a:pt x="21579" y="14"/>
                      <a:pt x="21569" y="22"/>
                    </a:cubicBezTo>
                    <a:cubicBezTo>
                      <a:pt x="9364" y="1118"/>
                      <a:pt x="237" y="8497"/>
                      <a:pt x="0" y="17258"/>
                    </a:cubicBezTo>
                    <a:lnTo>
                      <a:pt x="15343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D3EAFD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56" name="Фигура">
                <a:extLst>
                  <a:ext uri="{FF2B5EF4-FFF2-40B4-BE49-F238E27FC236}">
                    <a16:creationId xmlns:a16="http://schemas.microsoft.com/office/drawing/2014/main" id="{7DB4DAAB-B1EE-644E-8A5F-BA2D070535BE}"/>
                  </a:ext>
                </a:extLst>
              </p:cNvPr>
              <p:cNvSpPr/>
              <p:nvPr/>
            </p:nvSpPr>
            <p:spPr>
              <a:xfrm>
                <a:off x="766536" y="1274790"/>
                <a:ext cx="619306" cy="5403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203" extrusionOk="0">
                    <a:moveTo>
                      <a:pt x="11320" y="0"/>
                    </a:moveTo>
                    <a:lnTo>
                      <a:pt x="0" y="11590"/>
                    </a:lnTo>
                    <a:cubicBezTo>
                      <a:pt x="2218" y="15474"/>
                      <a:pt x="5508" y="18439"/>
                      <a:pt x="9378" y="19993"/>
                    </a:cubicBezTo>
                    <a:cubicBezTo>
                      <a:pt x="13329" y="21580"/>
                      <a:pt x="17633" y="21600"/>
                      <a:pt x="21600" y="20086"/>
                    </a:cubicBezTo>
                    <a:lnTo>
                      <a:pt x="11320" y="0"/>
                    </a:lnTo>
                    <a:close/>
                  </a:path>
                </a:pathLst>
              </a:custGeom>
              <a:solidFill>
                <a:srgbClr val="104C9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57" name="Фигура">
                <a:extLst>
                  <a:ext uri="{FF2B5EF4-FFF2-40B4-BE49-F238E27FC236}">
                    <a16:creationId xmlns:a16="http://schemas.microsoft.com/office/drawing/2014/main" id="{D0E303DA-8652-BB4C-83FE-F26816B76086}"/>
                  </a:ext>
                </a:extLst>
              </p:cNvPr>
              <p:cNvSpPr/>
              <p:nvPr/>
            </p:nvSpPr>
            <p:spPr>
              <a:xfrm>
                <a:off x="-7" y="920629"/>
                <a:ext cx="478237" cy="6041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00" h="21600" extrusionOk="0">
                    <a:moveTo>
                      <a:pt x="3585" y="0"/>
                    </a:moveTo>
                    <a:lnTo>
                      <a:pt x="20400" y="5517"/>
                    </a:lnTo>
                    <a:lnTo>
                      <a:pt x="13510" y="21600"/>
                    </a:lnTo>
                    <a:cubicBezTo>
                      <a:pt x="9548" y="21176"/>
                      <a:pt x="5942" y="19468"/>
                      <a:pt x="3465" y="16842"/>
                    </a:cubicBezTo>
                    <a:cubicBezTo>
                      <a:pt x="-1200" y="11896"/>
                      <a:pt x="-1150" y="4900"/>
                      <a:pt x="3585" y="0"/>
                    </a:cubicBezTo>
                    <a:close/>
                  </a:path>
                </a:pathLst>
              </a:custGeom>
              <a:solidFill>
                <a:srgbClr val="A6D5FA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58" name="Фигура">
                <a:extLst>
                  <a:ext uri="{FF2B5EF4-FFF2-40B4-BE49-F238E27FC236}">
                    <a16:creationId xmlns:a16="http://schemas.microsoft.com/office/drawing/2014/main" id="{082180A6-EB2B-7E4C-8A0B-CC49DE8ED5B5}"/>
                  </a:ext>
                </a:extLst>
              </p:cNvPr>
              <p:cNvSpPr/>
              <p:nvPr/>
            </p:nvSpPr>
            <p:spPr>
              <a:xfrm>
                <a:off x="1776106" y="2009371"/>
                <a:ext cx="654939" cy="4436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2743" y="7679"/>
                    </a:lnTo>
                    <a:cubicBezTo>
                      <a:pt x="13941" y="9961"/>
                      <a:pt x="15320" y="12023"/>
                      <a:pt x="16851" y="13819"/>
                    </a:cubicBezTo>
                    <a:cubicBezTo>
                      <a:pt x="18315" y="15538"/>
                      <a:pt x="19909" y="17002"/>
                      <a:pt x="21600" y="18183"/>
                    </a:cubicBezTo>
                    <a:lnTo>
                      <a:pt x="17430" y="21600"/>
                    </a:lnTo>
                    <a:cubicBezTo>
                      <a:pt x="13999" y="19071"/>
                      <a:pt x="10783" y="15954"/>
                      <a:pt x="7846" y="12314"/>
                    </a:cubicBezTo>
                    <a:cubicBezTo>
                      <a:pt x="4913" y="8677"/>
                      <a:pt x="2279" y="4545"/>
                      <a:pt x="0" y="0"/>
                    </a:cubicBezTo>
                    <a:close/>
                  </a:path>
                </a:pathLst>
              </a:custGeom>
              <a:solidFill>
                <a:srgbClr val="062451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59" name="Фигура">
                <a:extLst>
                  <a:ext uri="{FF2B5EF4-FFF2-40B4-BE49-F238E27FC236}">
                    <a16:creationId xmlns:a16="http://schemas.microsoft.com/office/drawing/2014/main" id="{DE146DBB-370E-6648-AD0B-425A576049B9}"/>
                  </a:ext>
                </a:extLst>
              </p:cNvPr>
              <p:cNvSpPr/>
              <p:nvPr/>
            </p:nvSpPr>
            <p:spPr>
              <a:xfrm>
                <a:off x="306603" y="1079017"/>
                <a:ext cx="453531" cy="5981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04" extrusionOk="0">
                    <a:moveTo>
                      <a:pt x="0" y="15921"/>
                    </a:moveTo>
                    <a:lnTo>
                      <a:pt x="7669" y="0"/>
                    </a:lnTo>
                    <a:lnTo>
                      <a:pt x="21600" y="17825"/>
                    </a:lnTo>
                    <a:cubicBezTo>
                      <a:pt x="18969" y="20272"/>
                      <a:pt x="14913" y="21600"/>
                      <a:pt x="10736" y="21381"/>
                    </a:cubicBezTo>
                    <a:cubicBezTo>
                      <a:pt x="6113" y="21140"/>
                      <a:pt x="2016" y="19056"/>
                      <a:pt x="0" y="15921"/>
                    </a:cubicBezTo>
                    <a:close/>
                  </a:path>
                </a:pathLst>
              </a:custGeom>
              <a:solidFill>
                <a:srgbClr val="7AC0F8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65A24172-AEEB-104B-A110-C6C5F37A20DA}"/>
              </a:ext>
            </a:extLst>
          </p:cNvPr>
          <p:cNvGrpSpPr/>
          <p:nvPr/>
        </p:nvGrpSpPr>
        <p:grpSpPr>
          <a:xfrm>
            <a:off x="6154654" y="1615013"/>
            <a:ext cx="1371600" cy="2011681"/>
            <a:chOff x="4084490" y="2826457"/>
            <a:chExt cx="1371600" cy="2011681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257B5421-FF50-AB41-980B-DA1D8193AE2B}"/>
                </a:ext>
              </a:extLst>
            </p:cNvPr>
            <p:cNvGrpSpPr/>
            <p:nvPr/>
          </p:nvGrpSpPr>
          <p:grpSpPr>
            <a:xfrm>
              <a:off x="4084490" y="2826457"/>
              <a:ext cx="1371600" cy="2011681"/>
              <a:chOff x="7239795" y="179070"/>
              <a:chExt cx="1371600" cy="2011681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01784540-BAC5-044E-9AE4-A769BBA6E6C8}"/>
                  </a:ext>
                </a:extLst>
              </p:cNvPr>
              <p:cNvGrpSpPr/>
              <p:nvPr/>
            </p:nvGrpSpPr>
            <p:grpSpPr>
              <a:xfrm>
                <a:off x="7239795" y="179070"/>
                <a:ext cx="1371600" cy="2011681"/>
                <a:chOff x="2073275" y="1123950"/>
                <a:chExt cx="1371600" cy="2011681"/>
              </a:xfrm>
            </p:grpSpPr>
            <p:grpSp>
              <p:nvGrpSpPr>
                <p:cNvPr id="97" name="Group 27">
                  <a:extLst>
                    <a:ext uri="{FF2B5EF4-FFF2-40B4-BE49-F238E27FC236}">
                      <a16:creationId xmlns:a16="http://schemas.microsoft.com/office/drawing/2014/main" id="{882EE113-CC44-CA4D-9847-26CC9F9E837A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073275" y="1123950"/>
                  <a:ext cx="1371600" cy="2011681"/>
                  <a:chOff x="3766784" y="2040447"/>
                  <a:chExt cx="1596786" cy="2398465"/>
                </a:xfrm>
              </p:grpSpPr>
              <p:sp>
                <p:nvSpPr>
                  <p:cNvPr id="99" name="Прямоугольник 14">
                    <a:extLst>
                      <a:ext uri="{FF2B5EF4-FFF2-40B4-BE49-F238E27FC236}">
                        <a16:creationId xmlns:a16="http://schemas.microsoft.com/office/drawing/2014/main" id="{224C9C1B-7F0B-584C-B7FB-20466CA06E9F}"/>
                      </a:ext>
                    </a:extLst>
                  </p:cNvPr>
                  <p:cNvSpPr/>
                  <p:nvPr/>
                </p:nvSpPr>
                <p:spPr>
                  <a:xfrm>
                    <a:off x="3766784" y="2040447"/>
                    <a:ext cx="1596786" cy="634935"/>
                  </a:xfrm>
                  <a:prstGeom prst="rect">
                    <a:avLst/>
                  </a:prstGeom>
                  <a:solidFill>
                    <a:srgbClr val="D9E0E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/>
                  <a:lstStyle/>
                  <a:p>
                    <a:pPr rtl="0">
                      <a:defRPr/>
                    </a:pPr>
                    <a:endParaRPr lang="en-US" sz="1600">
                      <a:latin typeface="Arial" panose="020B0604020202020204" pitchFamily="34" charset="0"/>
                      <a:ea typeface="Lato" panose="020F0502020204030203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00" name="Прямоугольник 7">
                    <a:extLst>
                      <a:ext uri="{FF2B5EF4-FFF2-40B4-BE49-F238E27FC236}">
                        <a16:creationId xmlns:a16="http://schemas.microsoft.com/office/drawing/2014/main" id="{1837DC86-841E-594B-A3CD-D08B6110E506}"/>
                      </a:ext>
                    </a:extLst>
                  </p:cNvPr>
                  <p:cNvSpPr/>
                  <p:nvPr/>
                </p:nvSpPr>
                <p:spPr>
                  <a:xfrm>
                    <a:off x="3766784" y="2673795"/>
                    <a:ext cx="1596786" cy="1765117"/>
                  </a:xfrm>
                  <a:prstGeom prst="rect">
                    <a:avLst/>
                  </a:prstGeom>
                  <a:solidFill>
                    <a:srgbClr val="4C5B6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/>
                  <a:lstStyle>
                    <a:lvl1pPr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1pPr>
                    <a:lvl2pPr marL="742950" indent="-28575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2pPr>
                    <a:lvl3pPr marL="1143000" indent="-22860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3pPr>
                    <a:lvl4pPr marL="1600200" indent="-22860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4pPr>
                    <a:lvl5pPr marL="2057400" indent="-228600"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5pPr>
                    <a:lvl6pPr marL="25146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6pPr>
                    <a:lvl7pPr marL="29718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7pPr>
                    <a:lvl8pPr marL="34290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8pPr>
                    <a:lvl9pPr marL="3886200" indent="-228600" fontAlgn="base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9pPr>
                  </a:lstStyle>
                  <a:p>
                    <a:pPr rtl="0" eaLnBrk="1" hangingPunct="1"/>
                    <a:r>
                      <a:rPr lang="en-US" sz="1400">
                        <a:solidFill>
                          <a:srgbClr val="FFFFFF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Mode Recommendations Calculation Module</a:t>
                    </a:r>
                  </a:p>
                </p:txBody>
              </p:sp>
            </p:grpSp>
            <p:pic>
              <p:nvPicPr>
                <p:cNvPr id="98" name="Рисунок 46">
                  <a:extLst>
                    <a:ext uri="{FF2B5EF4-FFF2-40B4-BE49-F238E27FC236}">
                      <a16:creationId xmlns:a16="http://schemas.microsoft.com/office/drawing/2014/main" id="{0FD404CE-C53A-144E-AF07-20DF6158D84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133600" y="1158998"/>
                  <a:ext cx="457200" cy="4572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pic>
            <p:nvPicPr>
              <p:cNvPr id="96" name="Рисунок 26">
                <a:extLst>
                  <a:ext uri="{FF2B5EF4-FFF2-40B4-BE49-F238E27FC236}">
                    <a16:creationId xmlns:a16="http://schemas.microsoft.com/office/drawing/2014/main" id="{9506FF25-DFAC-0D43-844A-BC08485FBF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300120" y="214118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68" name="Рисунок 19">
              <a:extLst>
                <a:ext uri="{FF2B5EF4-FFF2-40B4-BE49-F238E27FC236}">
                  <a16:creationId xmlns:a16="http://schemas.microsoft.com/office/drawing/2014/main" id="{13938C03-C08D-C94D-B131-D2EC86C87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144815" y="2856658"/>
              <a:ext cx="457200" cy="457200"/>
            </a:xfrm>
            <a:prstGeom prst="rect">
              <a:avLst/>
            </a:prstGeom>
          </p:spPr>
        </p:pic>
        <p:grpSp>
          <p:nvGrpSpPr>
            <p:cNvPr id="69" name="Группа">
              <a:extLst>
                <a:ext uri="{FF2B5EF4-FFF2-40B4-BE49-F238E27FC236}">
                  <a16:creationId xmlns:a16="http://schemas.microsoft.com/office/drawing/2014/main" id="{F45280C3-5320-FF4B-A6BC-87AF43FD25D6}"/>
                </a:ext>
              </a:extLst>
            </p:cNvPr>
            <p:cNvGrpSpPr/>
            <p:nvPr/>
          </p:nvGrpSpPr>
          <p:grpSpPr>
            <a:xfrm>
              <a:off x="4953000" y="2874605"/>
              <a:ext cx="435873" cy="421306"/>
              <a:chOff x="-6" y="-11"/>
              <a:chExt cx="3073550" cy="2453072"/>
            </a:xfrm>
          </p:grpSpPr>
          <p:sp>
            <p:nvSpPr>
              <p:cNvPr id="70" name="Фигура">
                <a:extLst>
                  <a:ext uri="{FF2B5EF4-FFF2-40B4-BE49-F238E27FC236}">
                    <a16:creationId xmlns:a16="http://schemas.microsoft.com/office/drawing/2014/main" id="{8FD0F732-1F0F-9449-91AC-CA5415ACB477}"/>
                  </a:ext>
                </a:extLst>
              </p:cNvPr>
              <p:cNvSpPr/>
              <p:nvPr/>
            </p:nvSpPr>
            <p:spPr>
              <a:xfrm>
                <a:off x="1091894" y="1059048"/>
                <a:ext cx="670545" cy="736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6302"/>
                    </a:lnTo>
                    <a:lnTo>
                      <a:pt x="9494" y="21358"/>
                    </a:lnTo>
                    <a:cubicBezTo>
                      <a:pt x="9594" y="21327"/>
                      <a:pt x="9697" y="21307"/>
                      <a:pt x="9796" y="21274"/>
                    </a:cubicBezTo>
                    <a:cubicBezTo>
                      <a:pt x="9853" y="21387"/>
                      <a:pt x="9929" y="21489"/>
                      <a:pt x="9990" y="21600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1466AE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71" name="Треугольник">
                <a:extLst>
                  <a:ext uri="{FF2B5EF4-FFF2-40B4-BE49-F238E27FC236}">
                    <a16:creationId xmlns:a16="http://schemas.microsoft.com/office/drawing/2014/main" id="{5BC7AD10-5114-A349-9DFE-607E113E52F0}"/>
                  </a:ext>
                </a:extLst>
              </p:cNvPr>
              <p:cNvSpPr/>
              <p:nvPr/>
            </p:nvSpPr>
            <p:spPr>
              <a:xfrm>
                <a:off x="471423" y="302982"/>
                <a:ext cx="619667" cy="9737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7070"/>
                    </a:moveTo>
                    <a:lnTo>
                      <a:pt x="5757" y="0"/>
                    </a:lnTo>
                    <a:lnTo>
                      <a:pt x="21600" y="21600"/>
                    </a:lnTo>
                    <a:lnTo>
                      <a:pt x="0" y="17070"/>
                    </a:lnTo>
                    <a:close/>
                  </a:path>
                </a:pathLst>
              </a:custGeom>
              <a:solidFill>
                <a:srgbClr val="7AC0F8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72" name="Треугольник">
                <a:extLst>
                  <a:ext uri="{FF2B5EF4-FFF2-40B4-BE49-F238E27FC236}">
                    <a16:creationId xmlns:a16="http://schemas.microsoft.com/office/drawing/2014/main" id="{27155667-B246-B348-9EC8-CA60C35C9714}"/>
                  </a:ext>
                </a:extLst>
              </p:cNvPr>
              <p:cNvSpPr/>
              <p:nvPr/>
            </p:nvSpPr>
            <p:spPr>
              <a:xfrm>
                <a:off x="465468" y="1071010"/>
                <a:ext cx="621423" cy="5049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290" y="21600"/>
                    </a:moveTo>
                    <a:lnTo>
                      <a:pt x="21600" y="8774"/>
                    </a:lnTo>
                    <a:lnTo>
                      <a:pt x="0" y="0"/>
                    </a:lnTo>
                    <a:lnTo>
                      <a:pt x="10290" y="21600"/>
                    </a:lnTo>
                    <a:close/>
                  </a:path>
                </a:pathLst>
              </a:custGeom>
              <a:solidFill>
                <a:srgbClr val="1E88E5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73" name="Треугольник">
                <a:extLst>
                  <a:ext uri="{FF2B5EF4-FFF2-40B4-BE49-F238E27FC236}">
                    <a16:creationId xmlns:a16="http://schemas.microsoft.com/office/drawing/2014/main" id="{5AC878D7-3D08-5D42-B55D-A5A697633690}"/>
                  </a:ext>
                </a:extLst>
              </p:cNvPr>
              <p:cNvSpPr/>
              <p:nvPr/>
            </p:nvSpPr>
            <p:spPr>
              <a:xfrm>
                <a:off x="632680" y="304715"/>
                <a:ext cx="764186" cy="9755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6635"/>
                    </a:moveTo>
                    <a:lnTo>
                      <a:pt x="12979" y="21600"/>
                    </a:lnTo>
                    <a:lnTo>
                      <a:pt x="0" y="0"/>
                    </a:lnTo>
                    <a:lnTo>
                      <a:pt x="21600" y="6635"/>
                    </a:lnTo>
                    <a:close/>
                  </a:path>
                </a:pathLst>
              </a:custGeom>
              <a:solidFill>
                <a:srgbClr val="A6D5FA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74" name="Треугольник">
                <a:extLst>
                  <a:ext uri="{FF2B5EF4-FFF2-40B4-BE49-F238E27FC236}">
                    <a16:creationId xmlns:a16="http://schemas.microsoft.com/office/drawing/2014/main" id="{505F321B-2113-6041-BECC-8149980CDC73}"/>
                  </a:ext>
                </a:extLst>
              </p:cNvPr>
              <p:cNvSpPr/>
              <p:nvPr/>
            </p:nvSpPr>
            <p:spPr>
              <a:xfrm>
                <a:off x="1392149" y="602461"/>
                <a:ext cx="535721" cy="4588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5070" y="21600"/>
                    </a:lnTo>
                    <a:lnTo>
                      <a:pt x="21600" y="586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466AE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75" name="Треугольник">
                <a:extLst>
                  <a:ext uri="{FF2B5EF4-FFF2-40B4-BE49-F238E27FC236}">
                    <a16:creationId xmlns:a16="http://schemas.microsoft.com/office/drawing/2014/main" id="{0F3AC3CE-31B3-8A46-BFB7-FB0DD994F646}"/>
                  </a:ext>
                </a:extLst>
              </p:cNvPr>
              <p:cNvSpPr/>
              <p:nvPr/>
            </p:nvSpPr>
            <p:spPr>
              <a:xfrm>
                <a:off x="1391367" y="78254"/>
                <a:ext cx="529188" cy="6527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10779" y="0"/>
                    </a:lnTo>
                    <a:lnTo>
                      <a:pt x="0" y="17347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7AC0F8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76" name="Треугольник">
                <a:extLst>
                  <a:ext uri="{FF2B5EF4-FFF2-40B4-BE49-F238E27FC236}">
                    <a16:creationId xmlns:a16="http://schemas.microsoft.com/office/drawing/2014/main" id="{79C07B6E-C9D8-1C44-B68B-8EE58736E6D0}"/>
                  </a:ext>
                </a:extLst>
              </p:cNvPr>
              <p:cNvSpPr/>
              <p:nvPr/>
            </p:nvSpPr>
            <p:spPr>
              <a:xfrm>
                <a:off x="1761088" y="725155"/>
                <a:ext cx="888732" cy="4596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5893"/>
                    </a:moveTo>
                    <a:lnTo>
                      <a:pt x="21600" y="21600"/>
                    </a:lnTo>
                    <a:lnTo>
                      <a:pt x="3830" y="0"/>
                    </a:lnTo>
                    <a:lnTo>
                      <a:pt x="0" y="15893"/>
                    </a:lnTo>
                    <a:close/>
                  </a:path>
                </a:pathLst>
              </a:custGeom>
              <a:solidFill>
                <a:srgbClr val="104C9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77" name="Треугольник">
                <a:extLst>
                  <a:ext uri="{FF2B5EF4-FFF2-40B4-BE49-F238E27FC236}">
                    <a16:creationId xmlns:a16="http://schemas.microsoft.com/office/drawing/2014/main" id="{8261B299-5122-D048-9999-95E9438C0AF1}"/>
                  </a:ext>
                </a:extLst>
              </p:cNvPr>
              <p:cNvSpPr/>
              <p:nvPr/>
            </p:nvSpPr>
            <p:spPr>
              <a:xfrm>
                <a:off x="1914990" y="721497"/>
                <a:ext cx="895040" cy="4171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830" y="21600"/>
                    </a:moveTo>
                    <a:lnTo>
                      <a:pt x="21600" y="0"/>
                    </a:lnTo>
                    <a:lnTo>
                      <a:pt x="0" y="160"/>
                    </a:lnTo>
                    <a:lnTo>
                      <a:pt x="15830" y="21600"/>
                    </a:lnTo>
                    <a:close/>
                  </a:path>
                </a:pathLst>
              </a:custGeom>
              <a:solidFill>
                <a:srgbClr val="1466AE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78" name="Треугольник">
                <a:extLst>
                  <a:ext uri="{FF2B5EF4-FFF2-40B4-BE49-F238E27FC236}">
                    <a16:creationId xmlns:a16="http://schemas.microsoft.com/office/drawing/2014/main" id="{5DC5EB27-FC79-5241-AFF5-3CF9EF687DAA}"/>
                  </a:ext>
                </a:extLst>
              </p:cNvPr>
              <p:cNvSpPr/>
              <p:nvPr/>
            </p:nvSpPr>
            <p:spPr>
              <a:xfrm>
                <a:off x="1757671" y="1058833"/>
                <a:ext cx="817270" cy="7830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2271"/>
                    </a:lnTo>
                    <a:lnTo>
                      <a:pt x="12579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A336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79" name="Треугольник">
                <a:extLst>
                  <a:ext uri="{FF2B5EF4-FFF2-40B4-BE49-F238E27FC236}">
                    <a16:creationId xmlns:a16="http://schemas.microsoft.com/office/drawing/2014/main" id="{31C82F16-1166-B54B-81BA-36AB07E54C83}"/>
                  </a:ext>
                </a:extLst>
              </p:cNvPr>
              <p:cNvSpPr/>
              <p:nvPr/>
            </p:nvSpPr>
            <p:spPr>
              <a:xfrm>
                <a:off x="2185999" y="1138842"/>
                <a:ext cx="597490" cy="7656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13726"/>
                    </a:lnTo>
                    <a:lnTo>
                      <a:pt x="13988" y="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1565C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80" name="Треугольник">
                <a:extLst>
                  <a:ext uri="{FF2B5EF4-FFF2-40B4-BE49-F238E27FC236}">
                    <a16:creationId xmlns:a16="http://schemas.microsoft.com/office/drawing/2014/main" id="{E20EF515-213E-4C46-80EA-296C1E4DE87F}"/>
                  </a:ext>
                </a:extLst>
              </p:cNvPr>
              <p:cNvSpPr/>
              <p:nvPr/>
            </p:nvSpPr>
            <p:spPr>
              <a:xfrm>
                <a:off x="1757671" y="1056898"/>
                <a:ext cx="491764" cy="952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21600" y="17546"/>
                    </a:lnTo>
                    <a:lnTo>
                      <a:pt x="610" y="2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04C9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81" name="Треугольник">
                <a:extLst>
                  <a:ext uri="{FF2B5EF4-FFF2-40B4-BE49-F238E27FC236}">
                    <a16:creationId xmlns:a16="http://schemas.microsoft.com/office/drawing/2014/main" id="{3B77542D-CB27-9542-925C-2D012C3DB7E6}"/>
                  </a:ext>
                </a:extLst>
              </p:cNvPr>
              <p:cNvSpPr/>
              <p:nvPr/>
            </p:nvSpPr>
            <p:spPr>
              <a:xfrm>
                <a:off x="1774101" y="1810128"/>
                <a:ext cx="460460" cy="3575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2056"/>
                    </a:moveTo>
                    <a:lnTo>
                      <a:pt x="21600" y="0"/>
                    </a:lnTo>
                    <a:lnTo>
                      <a:pt x="18208" y="21600"/>
                    </a:lnTo>
                    <a:lnTo>
                      <a:pt x="0" y="12056"/>
                    </a:lnTo>
                    <a:close/>
                  </a:path>
                </a:pathLst>
              </a:custGeom>
              <a:solidFill>
                <a:srgbClr val="0A336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82" name="Треугольник">
                <a:extLst>
                  <a:ext uri="{FF2B5EF4-FFF2-40B4-BE49-F238E27FC236}">
                    <a16:creationId xmlns:a16="http://schemas.microsoft.com/office/drawing/2014/main" id="{2AA74643-853E-C54E-8CAB-BF9B3864ABE6}"/>
                  </a:ext>
                </a:extLst>
              </p:cNvPr>
              <p:cNvSpPr/>
              <p:nvPr/>
            </p:nvSpPr>
            <p:spPr>
              <a:xfrm>
                <a:off x="1089871" y="601224"/>
                <a:ext cx="675589" cy="6748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21600" y="14661"/>
                    </a:lnTo>
                    <a:lnTo>
                      <a:pt x="9707" y="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1E88E5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83" name="Фигура">
                <a:extLst>
                  <a:ext uri="{FF2B5EF4-FFF2-40B4-BE49-F238E27FC236}">
                    <a16:creationId xmlns:a16="http://schemas.microsoft.com/office/drawing/2014/main" id="{F1D34F8C-FC02-8046-B8D5-BA6DD331DCD6}"/>
                  </a:ext>
                </a:extLst>
              </p:cNvPr>
              <p:cNvSpPr/>
              <p:nvPr/>
            </p:nvSpPr>
            <p:spPr>
              <a:xfrm>
                <a:off x="1399642" y="1051434"/>
                <a:ext cx="375012" cy="9595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36" extrusionOk="0">
                    <a:moveTo>
                      <a:pt x="21052" y="0"/>
                    </a:moveTo>
                    <a:lnTo>
                      <a:pt x="0" y="16662"/>
                    </a:lnTo>
                    <a:cubicBezTo>
                      <a:pt x="1830" y="18103"/>
                      <a:pt x="4623" y="19327"/>
                      <a:pt x="8132" y="20179"/>
                    </a:cubicBezTo>
                    <a:cubicBezTo>
                      <a:pt x="12121" y="21149"/>
                      <a:pt x="16792" y="21600"/>
                      <a:pt x="21481" y="21472"/>
                    </a:cubicBezTo>
                    <a:cubicBezTo>
                      <a:pt x="21520" y="21493"/>
                      <a:pt x="21561" y="21514"/>
                      <a:pt x="21600" y="21536"/>
                    </a:cubicBezTo>
                    <a:lnTo>
                      <a:pt x="21052" y="0"/>
                    </a:lnTo>
                    <a:close/>
                  </a:path>
                </a:pathLst>
              </a:custGeom>
              <a:solidFill>
                <a:srgbClr val="1565C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84" name="Фигура">
                <a:extLst>
                  <a:ext uri="{FF2B5EF4-FFF2-40B4-BE49-F238E27FC236}">
                    <a16:creationId xmlns:a16="http://schemas.microsoft.com/office/drawing/2014/main" id="{E8295F33-AC13-344E-B537-A0E53F42FF80}"/>
                  </a:ext>
                </a:extLst>
              </p:cNvPr>
              <p:cNvSpPr/>
              <p:nvPr/>
            </p:nvSpPr>
            <p:spPr>
              <a:xfrm>
                <a:off x="2161242" y="1624418"/>
                <a:ext cx="618830" cy="5509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2464" y="7252"/>
                    </a:lnTo>
                    <a:lnTo>
                      <a:pt x="111" y="20642"/>
                    </a:lnTo>
                    <a:cubicBezTo>
                      <a:pt x="5506" y="20781"/>
                      <a:pt x="10749" y="18609"/>
                      <a:pt x="14767" y="14560"/>
                    </a:cubicBezTo>
                    <a:cubicBezTo>
                      <a:pt x="18523" y="10774"/>
                      <a:pt x="20934" y="5606"/>
                      <a:pt x="21600" y="0"/>
                    </a:cubicBezTo>
                    <a:close/>
                    <a:moveTo>
                      <a:pt x="94" y="20748"/>
                    </a:moveTo>
                    <a:lnTo>
                      <a:pt x="0" y="21277"/>
                    </a:lnTo>
                    <a:cubicBezTo>
                      <a:pt x="189" y="21393"/>
                      <a:pt x="384" y="21493"/>
                      <a:pt x="576" y="21600"/>
                    </a:cubicBezTo>
                    <a:cubicBezTo>
                      <a:pt x="412" y="21319"/>
                      <a:pt x="247" y="21037"/>
                      <a:pt x="94" y="20748"/>
                    </a:cubicBezTo>
                    <a:close/>
                  </a:path>
                </a:pathLst>
              </a:custGeom>
              <a:solidFill>
                <a:srgbClr val="062451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85" name="Фигура">
                <a:extLst>
                  <a:ext uri="{FF2B5EF4-FFF2-40B4-BE49-F238E27FC236}">
                    <a16:creationId xmlns:a16="http://schemas.microsoft.com/office/drawing/2014/main" id="{A8E4C49A-B2CB-C746-BE8F-C9F0F26B620C}"/>
                  </a:ext>
                </a:extLst>
              </p:cNvPr>
              <p:cNvSpPr/>
              <p:nvPr/>
            </p:nvSpPr>
            <p:spPr>
              <a:xfrm>
                <a:off x="2567820" y="724173"/>
                <a:ext cx="505724" cy="8975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1" h="21600" extrusionOk="0">
                    <a:moveTo>
                      <a:pt x="10496" y="0"/>
                    </a:moveTo>
                    <a:cubicBezTo>
                      <a:pt x="10329" y="19"/>
                      <a:pt x="10166" y="28"/>
                      <a:pt x="9999" y="50"/>
                    </a:cubicBezTo>
                    <a:lnTo>
                      <a:pt x="0" y="10086"/>
                    </a:lnTo>
                    <a:lnTo>
                      <a:pt x="8897" y="21600"/>
                    </a:lnTo>
                    <a:cubicBezTo>
                      <a:pt x="8916" y="21516"/>
                      <a:pt x="8947" y="21433"/>
                      <a:pt x="8964" y="21348"/>
                    </a:cubicBezTo>
                    <a:cubicBezTo>
                      <a:pt x="16783" y="19275"/>
                      <a:pt x="21600" y="14662"/>
                      <a:pt x="21118" y="9716"/>
                    </a:cubicBezTo>
                    <a:cubicBezTo>
                      <a:pt x="20721" y="5632"/>
                      <a:pt x="16690" y="1975"/>
                      <a:pt x="10496" y="0"/>
                    </a:cubicBezTo>
                    <a:close/>
                  </a:path>
                </a:pathLst>
              </a:custGeom>
              <a:solidFill>
                <a:srgbClr val="0A336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86" name="Фигура">
                <a:extLst>
                  <a:ext uri="{FF2B5EF4-FFF2-40B4-BE49-F238E27FC236}">
                    <a16:creationId xmlns:a16="http://schemas.microsoft.com/office/drawing/2014/main" id="{295B5F84-CF47-834A-9CE1-56BFE069A740}"/>
                  </a:ext>
                </a:extLst>
              </p:cNvPr>
              <p:cNvSpPr/>
              <p:nvPr/>
            </p:nvSpPr>
            <p:spPr>
              <a:xfrm>
                <a:off x="1654567" y="9357"/>
                <a:ext cx="661503" cy="7162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83" extrusionOk="0">
                    <a:moveTo>
                      <a:pt x="8024" y="5"/>
                    </a:moveTo>
                    <a:cubicBezTo>
                      <a:pt x="5222" y="69"/>
                      <a:pt x="2464" y="773"/>
                      <a:pt x="5" y="2070"/>
                    </a:cubicBezTo>
                    <a:cubicBezTo>
                      <a:pt x="3" y="2068"/>
                      <a:pt x="2" y="2066"/>
                      <a:pt x="0" y="2065"/>
                    </a:cubicBezTo>
                    <a:lnTo>
                      <a:pt x="8562" y="21583"/>
                    </a:lnTo>
                    <a:lnTo>
                      <a:pt x="21600" y="5712"/>
                    </a:lnTo>
                    <a:cubicBezTo>
                      <a:pt x="18884" y="2687"/>
                      <a:pt x="15048" y="703"/>
                      <a:pt x="10831" y="153"/>
                    </a:cubicBezTo>
                    <a:cubicBezTo>
                      <a:pt x="9897" y="31"/>
                      <a:pt x="8957" y="-17"/>
                      <a:pt x="8024" y="5"/>
                    </a:cubicBezTo>
                    <a:close/>
                  </a:path>
                </a:pathLst>
              </a:custGeom>
              <a:solidFill>
                <a:srgbClr val="D3EAFD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87" name="Фигура">
                <a:extLst>
                  <a:ext uri="{FF2B5EF4-FFF2-40B4-BE49-F238E27FC236}">
                    <a16:creationId xmlns:a16="http://schemas.microsoft.com/office/drawing/2014/main" id="{8A9A1F17-5180-494D-AF97-1CC814370C93}"/>
                  </a:ext>
                </a:extLst>
              </p:cNvPr>
              <p:cNvSpPr/>
              <p:nvPr/>
            </p:nvSpPr>
            <p:spPr>
              <a:xfrm>
                <a:off x="1912823" y="197669"/>
                <a:ext cx="893742" cy="5292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719" y="0"/>
                    </a:moveTo>
                    <a:lnTo>
                      <a:pt x="0" y="21529"/>
                    </a:lnTo>
                    <a:lnTo>
                      <a:pt x="21577" y="21600"/>
                    </a:lnTo>
                    <a:lnTo>
                      <a:pt x="21600" y="21542"/>
                    </a:lnTo>
                    <a:cubicBezTo>
                      <a:pt x="21331" y="16110"/>
                      <a:pt x="19966" y="11003"/>
                      <a:pt x="17724" y="7077"/>
                    </a:cubicBezTo>
                    <a:cubicBezTo>
                      <a:pt x="15600" y="3357"/>
                      <a:pt x="12808" y="911"/>
                      <a:pt x="9784" y="123"/>
                    </a:cubicBezTo>
                    <a:cubicBezTo>
                      <a:pt x="9763" y="80"/>
                      <a:pt x="9740" y="42"/>
                      <a:pt x="9719" y="0"/>
                    </a:cubicBezTo>
                    <a:close/>
                  </a:path>
                </a:pathLst>
              </a:custGeom>
              <a:solidFill>
                <a:srgbClr val="A6D5FA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88" name="Фигура">
                <a:extLst>
                  <a:ext uri="{FF2B5EF4-FFF2-40B4-BE49-F238E27FC236}">
                    <a16:creationId xmlns:a16="http://schemas.microsoft.com/office/drawing/2014/main" id="{7F730A31-ED45-5D4A-A05D-92000BD455B2}"/>
                  </a:ext>
                </a:extLst>
              </p:cNvPr>
              <p:cNvSpPr/>
              <p:nvPr/>
            </p:nvSpPr>
            <p:spPr>
              <a:xfrm>
                <a:off x="1087928" y="-12"/>
                <a:ext cx="568385" cy="6037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597" extrusionOk="0">
                    <a:moveTo>
                      <a:pt x="11768" y="0"/>
                    </a:moveTo>
                    <a:cubicBezTo>
                      <a:pt x="11272" y="-3"/>
                      <a:pt x="10775" y="10"/>
                      <a:pt x="10279" y="45"/>
                    </a:cubicBezTo>
                    <a:cubicBezTo>
                      <a:pt x="6489" y="318"/>
                      <a:pt x="2891" y="1718"/>
                      <a:pt x="0" y="4040"/>
                    </a:cubicBezTo>
                    <a:lnTo>
                      <a:pt x="11532" y="21597"/>
                    </a:lnTo>
                    <a:lnTo>
                      <a:pt x="21600" y="2763"/>
                    </a:lnTo>
                    <a:cubicBezTo>
                      <a:pt x="21580" y="2774"/>
                      <a:pt x="21559" y="2781"/>
                      <a:pt x="21540" y="2792"/>
                    </a:cubicBezTo>
                    <a:cubicBezTo>
                      <a:pt x="18629" y="985"/>
                      <a:pt x="15233" y="21"/>
                      <a:pt x="11768" y="0"/>
                    </a:cubicBezTo>
                    <a:close/>
                  </a:path>
                </a:pathLst>
              </a:custGeom>
              <a:solidFill>
                <a:srgbClr val="A6D5FA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89" name="Фигура">
                <a:extLst>
                  <a:ext uri="{FF2B5EF4-FFF2-40B4-BE49-F238E27FC236}">
                    <a16:creationId xmlns:a16="http://schemas.microsoft.com/office/drawing/2014/main" id="{A3DF5BD9-CB2E-A94A-9F18-ED787A3F5072}"/>
                  </a:ext>
                </a:extLst>
              </p:cNvPr>
              <p:cNvSpPr/>
              <p:nvPr/>
            </p:nvSpPr>
            <p:spPr>
              <a:xfrm>
                <a:off x="631064" y="111996"/>
                <a:ext cx="760332" cy="4917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14" extrusionOk="0">
                    <a:moveTo>
                      <a:pt x="12988" y="28"/>
                    </a:moveTo>
                    <a:cubicBezTo>
                      <a:pt x="12985" y="32"/>
                      <a:pt x="12982" y="38"/>
                      <a:pt x="12979" y="42"/>
                    </a:cubicBezTo>
                    <a:cubicBezTo>
                      <a:pt x="10473" y="-186"/>
                      <a:pt x="7966" y="506"/>
                      <a:pt x="5669" y="2059"/>
                    </a:cubicBezTo>
                    <a:cubicBezTo>
                      <a:pt x="3538" y="3500"/>
                      <a:pt x="1639" y="5647"/>
                      <a:pt x="113" y="8345"/>
                    </a:cubicBezTo>
                    <a:cubicBezTo>
                      <a:pt x="75" y="8352"/>
                      <a:pt x="38" y="8365"/>
                      <a:pt x="0" y="8372"/>
                    </a:cubicBezTo>
                    <a:lnTo>
                      <a:pt x="21600" y="21414"/>
                    </a:lnTo>
                    <a:lnTo>
                      <a:pt x="12988" y="28"/>
                    </a:lnTo>
                    <a:close/>
                  </a:path>
                </a:pathLst>
              </a:custGeom>
              <a:solidFill>
                <a:srgbClr val="D3EAFD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90" name="Фигура">
                <a:extLst>
                  <a:ext uri="{FF2B5EF4-FFF2-40B4-BE49-F238E27FC236}">
                    <a16:creationId xmlns:a16="http://schemas.microsoft.com/office/drawing/2014/main" id="{3F4E2FE5-4EF8-8843-A8D1-6B1888F4DCFF}"/>
                  </a:ext>
                </a:extLst>
              </p:cNvPr>
              <p:cNvSpPr/>
              <p:nvPr/>
            </p:nvSpPr>
            <p:spPr>
              <a:xfrm>
                <a:off x="81081" y="302843"/>
                <a:ext cx="554743" cy="7717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590" y="8"/>
                      <a:pt x="21579" y="14"/>
                      <a:pt x="21569" y="22"/>
                    </a:cubicBezTo>
                    <a:cubicBezTo>
                      <a:pt x="9364" y="1118"/>
                      <a:pt x="237" y="8497"/>
                      <a:pt x="0" y="17258"/>
                    </a:cubicBezTo>
                    <a:lnTo>
                      <a:pt x="15343" y="2160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D3EAFD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91" name="Фигура">
                <a:extLst>
                  <a:ext uri="{FF2B5EF4-FFF2-40B4-BE49-F238E27FC236}">
                    <a16:creationId xmlns:a16="http://schemas.microsoft.com/office/drawing/2014/main" id="{B242B592-8C0E-F44A-B470-36E8C99D4736}"/>
                  </a:ext>
                </a:extLst>
              </p:cNvPr>
              <p:cNvSpPr/>
              <p:nvPr/>
            </p:nvSpPr>
            <p:spPr>
              <a:xfrm>
                <a:off x="766536" y="1274790"/>
                <a:ext cx="619306" cy="5403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203" extrusionOk="0">
                    <a:moveTo>
                      <a:pt x="11320" y="0"/>
                    </a:moveTo>
                    <a:lnTo>
                      <a:pt x="0" y="11590"/>
                    </a:lnTo>
                    <a:cubicBezTo>
                      <a:pt x="2218" y="15474"/>
                      <a:pt x="5508" y="18439"/>
                      <a:pt x="9378" y="19993"/>
                    </a:cubicBezTo>
                    <a:cubicBezTo>
                      <a:pt x="13329" y="21580"/>
                      <a:pt x="17633" y="21600"/>
                      <a:pt x="21600" y="20086"/>
                    </a:cubicBezTo>
                    <a:lnTo>
                      <a:pt x="11320" y="0"/>
                    </a:lnTo>
                    <a:close/>
                  </a:path>
                </a:pathLst>
              </a:custGeom>
              <a:solidFill>
                <a:srgbClr val="104C90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92" name="Фигура">
                <a:extLst>
                  <a:ext uri="{FF2B5EF4-FFF2-40B4-BE49-F238E27FC236}">
                    <a16:creationId xmlns:a16="http://schemas.microsoft.com/office/drawing/2014/main" id="{EA976B11-548E-5E44-BD6B-87C717FE5466}"/>
                  </a:ext>
                </a:extLst>
              </p:cNvPr>
              <p:cNvSpPr/>
              <p:nvPr/>
            </p:nvSpPr>
            <p:spPr>
              <a:xfrm>
                <a:off x="-7" y="920629"/>
                <a:ext cx="478237" cy="6041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00" h="21600" extrusionOk="0">
                    <a:moveTo>
                      <a:pt x="3585" y="0"/>
                    </a:moveTo>
                    <a:lnTo>
                      <a:pt x="20400" y="5517"/>
                    </a:lnTo>
                    <a:lnTo>
                      <a:pt x="13510" y="21600"/>
                    </a:lnTo>
                    <a:cubicBezTo>
                      <a:pt x="9548" y="21176"/>
                      <a:pt x="5942" y="19468"/>
                      <a:pt x="3465" y="16842"/>
                    </a:cubicBezTo>
                    <a:cubicBezTo>
                      <a:pt x="-1200" y="11896"/>
                      <a:pt x="-1150" y="4900"/>
                      <a:pt x="3585" y="0"/>
                    </a:cubicBezTo>
                    <a:close/>
                  </a:path>
                </a:pathLst>
              </a:custGeom>
              <a:solidFill>
                <a:srgbClr val="A6D5FA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93" name="Фигура">
                <a:extLst>
                  <a:ext uri="{FF2B5EF4-FFF2-40B4-BE49-F238E27FC236}">
                    <a16:creationId xmlns:a16="http://schemas.microsoft.com/office/drawing/2014/main" id="{D3F39E53-38DE-9F48-AD4D-D6D0872CACB9}"/>
                  </a:ext>
                </a:extLst>
              </p:cNvPr>
              <p:cNvSpPr/>
              <p:nvPr/>
            </p:nvSpPr>
            <p:spPr>
              <a:xfrm>
                <a:off x="1776106" y="2009371"/>
                <a:ext cx="654939" cy="44369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lnTo>
                      <a:pt x="12743" y="7679"/>
                    </a:lnTo>
                    <a:cubicBezTo>
                      <a:pt x="13941" y="9961"/>
                      <a:pt x="15320" y="12023"/>
                      <a:pt x="16851" y="13819"/>
                    </a:cubicBezTo>
                    <a:cubicBezTo>
                      <a:pt x="18315" y="15538"/>
                      <a:pt x="19909" y="17002"/>
                      <a:pt x="21600" y="18183"/>
                    </a:cubicBezTo>
                    <a:lnTo>
                      <a:pt x="17430" y="21600"/>
                    </a:lnTo>
                    <a:cubicBezTo>
                      <a:pt x="13999" y="19071"/>
                      <a:pt x="10783" y="15954"/>
                      <a:pt x="7846" y="12314"/>
                    </a:cubicBezTo>
                    <a:cubicBezTo>
                      <a:pt x="4913" y="8677"/>
                      <a:pt x="2279" y="4545"/>
                      <a:pt x="0" y="0"/>
                    </a:cubicBezTo>
                    <a:close/>
                  </a:path>
                </a:pathLst>
              </a:custGeom>
              <a:solidFill>
                <a:srgbClr val="062451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  <p:sp>
            <p:nvSpPr>
              <p:cNvPr id="94" name="Фигура">
                <a:extLst>
                  <a:ext uri="{FF2B5EF4-FFF2-40B4-BE49-F238E27FC236}">
                    <a16:creationId xmlns:a16="http://schemas.microsoft.com/office/drawing/2014/main" id="{2315F77E-472C-BA4C-B32F-23787AAC794A}"/>
                  </a:ext>
                </a:extLst>
              </p:cNvPr>
              <p:cNvSpPr/>
              <p:nvPr/>
            </p:nvSpPr>
            <p:spPr>
              <a:xfrm>
                <a:off x="306603" y="1079017"/>
                <a:ext cx="453531" cy="5981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04" extrusionOk="0">
                    <a:moveTo>
                      <a:pt x="0" y="15921"/>
                    </a:moveTo>
                    <a:lnTo>
                      <a:pt x="7669" y="0"/>
                    </a:lnTo>
                    <a:lnTo>
                      <a:pt x="21600" y="17825"/>
                    </a:lnTo>
                    <a:cubicBezTo>
                      <a:pt x="18969" y="20272"/>
                      <a:pt x="14913" y="21600"/>
                      <a:pt x="10736" y="21381"/>
                    </a:cubicBezTo>
                    <a:cubicBezTo>
                      <a:pt x="6113" y="21140"/>
                      <a:pt x="2016" y="19056"/>
                      <a:pt x="0" y="15921"/>
                    </a:cubicBezTo>
                    <a:close/>
                  </a:path>
                </a:pathLst>
              </a:custGeom>
              <a:solidFill>
                <a:srgbClr val="7AC0F8"/>
              </a:solidFill>
              <a:ln w="12700" cap="flat">
                <a:noFill/>
                <a:miter lim="400000"/>
                <a:tailEnd type="triangle" w="med" len="med"/>
              </a:ln>
              <a:effectLst/>
            </p:spPr>
            <p:txBody>
              <a:bodyPr wrap="square" lIns="45719" tIns="45719" rIns="45719" bIns="45719" numCol="1" rtlCol="0" anchor="ctr">
                <a:noAutofit/>
              </a:bodyPr>
              <a:lstStyle/>
              <a:p>
                <a:pPr algn="ctr" defTabSz="457189" hangingPunct="0">
                  <a:defRPr sz="3200"/>
                </a:pPr>
                <a:endParaRPr lang="en-US" sz="3200" kern="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Calibri"/>
                </a:endParaRPr>
              </a:p>
            </p:txBody>
          </p:sp>
        </p:grp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DF312779-7CE6-3D48-A35C-88A0107D210B}"/>
              </a:ext>
            </a:extLst>
          </p:cNvPr>
          <p:cNvGrpSpPr/>
          <p:nvPr/>
        </p:nvGrpSpPr>
        <p:grpSpPr>
          <a:xfrm>
            <a:off x="7655478" y="1615012"/>
            <a:ext cx="1371600" cy="2011680"/>
            <a:chOff x="7772400" y="784336"/>
            <a:chExt cx="1371600" cy="2011680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1AF4313E-C756-584F-876C-FF9ABD374577}"/>
                </a:ext>
              </a:extLst>
            </p:cNvPr>
            <p:cNvGrpSpPr/>
            <p:nvPr/>
          </p:nvGrpSpPr>
          <p:grpSpPr>
            <a:xfrm>
              <a:off x="7772400" y="784336"/>
              <a:ext cx="1371600" cy="2011680"/>
              <a:chOff x="2073275" y="1123950"/>
              <a:chExt cx="1371600" cy="2011680"/>
            </a:xfrm>
          </p:grpSpPr>
          <p:grpSp>
            <p:nvGrpSpPr>
              <p:cNvPr id="104" name="Group 27">
                <a:extLst>
                  <a:ext uri="{FF2B5EF4-FFF2-40B4-BE49-F238E27FC236}">
                    <a16:creationId xmlns:a16="http://schemas.microsoft.com/office/drawing/2014/main" id="{C5A6AD30-7731-F946-A249-3D16CAE40C67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073275" y="1123950"/>
                <a:ext cx="1371600" cy="2011680"/>
                <a:chOff x="3766784" y="2040448"/>
                <a:chExt cx="1596786" cy="2398464"/>
              </a:xfrm>
            </p:grpSpPr>
            <p:sp>
              <p:nvSpPr>
                <p:cNvPr id="106" name="Прямоугольник 14">
                  <a:extLst>
                    <a:ext uri="{FF2B5EF4-FFF2-40B4-BE49-F238E27FC236}">
                      <a16:creationId xmlns:a16="http://schemas.microsoft.com/office/drawing/2014/main" id="{DD7D1FB2-24B5-D54E-AEFC-A9563B0016F8}"/>
                    </a:ext>
                  </a:extLst>
                </p:cNvPr>
                <p:cNvSpPr/>
                <p:nvPr/>
              </p:nvSpPr>
              <p:spPr>
                <a:xfrm>
                  <a:off x="3766784" y="2040448"/>
                  <a:ext cx="1596786" cy="634934"/>
                </a:xfrm>
                <a:prstGeom prst="rect">
                  <a:avLst/>
                </a:prstGeom>
                <a:solidFill>
                  <a:srgbClr val="D9E0E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/>
                <a:lstStyle/>
                <a:p>
                  <a:pPr rtl="0">
                    <a:defRPr/>
                  </a:pPr>
                  <a:endParaRPr lang="en-US" sz="1600">
                    <a:latin typeface="Arial" panose="020B0604020202020204" pitchFamily="34" charset="0"/>
                    <a:ea typeface="Lato" panose="020F0502020204030203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7" name="Прямоугольник 7">
                  <a:extLst>
                    <a:ext uri="{FF2B5EF4-FFF2-40B4-BE49-F238E27FC236}">
                      <a16:creationId xmlns:a16="http://schemas.microsoft.com/office/drawing/2014/main" id="{FB0639FD-0D3C-CE44-8AE9-27A62C976143}"/>
                    </a:ext>
                  </a:extLst>
                </p:cNvPr>
                <p:cNvSpPr/>
                <p:nvPr/>
              </p:nvSpPr>
              <p:spPr>
                <a:xfrm>
                  <a:off x="3766784" y="2673795"/>
                  <a:ext cx="1596786" cy="1765117"/>
                </a:xfrm>
                <a:prstGeom prst="rect">
                  <a:avLst/>
                </a:prstGeom>
                <a:solidFill>
                  <a:srgbClr val="4C5B6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/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5pPr>
                  <a:lvl6pPr marL="25146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6pPr>
                  <a:lvl7pPr marL="29718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7pPr>
                  <a:lvl8pPr marL="34290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8pPr>
                  <a:lvl9pPr marL="3886200" indent="-228600" fontAlgn="base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</a:defRPr>
                  </a:lvl9pPr>
                </a:lstStyle>
                <a:p>
                  <a:pPr rtl="0" eaLnBrk="1" hangingPunct="1"/>
                  <a:r>
                    <a:rPr lang="en-US" sz="1400">
                      <a:solidFill>
                        <a:srgbClr val="FFFFFF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Savings Calculation Module</a:t>
                  </a:r>
                </a:p>
              </p:txBody>
            </p:sp>
          </p:grpSp>
          <p:pic>
            <p:nvPicPr>
              <p:cNvPr id="105" name="Рисунок 46">
                <a:extLst>
                  <a:ext uri="{FF2B5EF4-FFF2-40B4-BE49-F238E27FC236}">
                    <a16:creationId xmlns:a16="http://schemas.microsoft.com/office/drawing/2014/main" id="{E3509AD0-833B-2D4A-87B0-B63173002D9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33600" y="1158998"/>
                <a:ext cx="457200" cy="4572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03" name="Рисунок 51">
              <a:extLst>
                <a:ext uri="{FF2B5EF4-FFF2-40B4-BE49-F238E27FC236}">
                  <a16:creationId xmlns:a16="http://schemas.microsoft.com/office/drawing/2014/main" id="{CA3322A3-6F18-004B-BBF3-0A9FF8F5A3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32725" y="826255"/>
              <a:ext cx="4572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08" name="Рисунок 62">
            <a:extLst>
              <a:ext uri="{FF2B5EF4-FFF2-40B4-BE49-F238E27FC236}">
                <a16:creationId xmlns:a16="http://schemas.microsoft.com/office/drawing/2014/main" id="{57B309BF-7824-D04C-958F-482F557DCB66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1460225" y="2564149"/>
            <a:ext cx="254706" cy="229235"/>
          </a:xfrm>
          <a:prstGeom prst="rect">
            <a:avLst/>
          </a:prstGeom>
        </p:spPr>
      </p:pic>
      <p:pic>
        <p:nvPicPr>
          <p:cNvPr id="109" name="Рисунок 62">
            <a:extLst>
              <a:ext uri="{FF2B5EF4-FFF2-40B4-BE49-F238E27FC236}">
                <a16:creationId xmlns:a16="http://schemas.microsoft.com/office/drawing/2014/main" id="{592F8F13-575B-9C49-8749-7E9B5F533B76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7468378" y="2564149"/>
            <a:ext cx="254706" cy="229235"/>
          </a:xfrm>
          <a:prstGeom prst="rect">
            <a:avLst/>
          </a:prstGeom>
        </p:spPr>
      </p:pic>
      <p:pic>
        <p:nvPicPr>
          <p:cNvPr id="110" name="Рисунок 62">
            <a:extLst>
              <a:ext uri="{FF2B5EF4-FFF2-40B4-BE49-F238E27FC236}">
                <a16:creationId xmlns:a16="http://schemas.microsoft.com/office/drawing/2014/main" id="{CBEA689D-2D7A-FD44-8191-2B5703586CCD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5966339" y="2564149"/>
            <a:ext cx="254706" cy="229235"/>
          </a:xfrm>
          <a:prstGeom prst="rect">
            <a:avLst/>
          </a:prstGeom>
        </p:spPr>
      </p:pic>
      <p:pic>
        <p:nvPicPr>
          <p:cNvPr id="111" name="Рисунок 62">
            <a:extLst>
              <a:ext uri="{FF2B5EF4-FFF2-40B4-BE49-F238E27FC236}">
                <a16:creationId xmlns:a16="http://schemas.microsoft.com/office/drawing/2014/main" id="{83306B81-6777-E747-AFBE-B53292F5472D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4464301" y="2564149"/>
            <a:ext cx="254706" cy="229235"/>
          </a:xfrm>
          <a:prstGeom prst="rect">
            <a:avLst/>
          </a:prstGeom>
        </p:spPr>
      </p:pic>
      <p:pic>
        <p:nvPicPr>
          <p:cNvPr id="112" name="Рисунок 62">
            <a:extLst>
              <a:ext uri="{FF2B5EF4-FFF2-40B4-BE49-F238E27FC236}">
                <a16:creationId xmlns:a16="http://schemas.microsoft.com/office/drawing/2014/main" id="{BAAC248D-2824-2F45-8EB9-9670C90F8040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962263" y="2564149"/>
            <a:ext cx="254706" cy="229235"/>
          </a:xfrm>
          <a:prstGeom prst="rect">
            <a:avLst/>
          </a:prstGeom>
        </p:spPr>
      </p:pic>
      <p:pic>
        <p:nvPicPr>
          <p:cNvPr id="113" name="Рисунок 62">
            <a:extLst>
              <a:ext uri="{FF2B5EF4-FFF2-40B4-BE49-F238E27FC236}">
                <a16:creationId xmlns:a16="http://schemas.microsoft.com/office/drawing/2014/main" id="{7CCFA852-F4A7-D441-B389-2CCE8A796CBD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11457" y="3548117"/>
            <a:ext cx="254706" cy="229235"/>
          </a:xfrm>
          <a:prstGeom prst="rect">
            <a:avLst/>
          </a:prstGeom>
        </p:spPr>
      </p:pic>
      <p:pic>
        <p:nvPicPr>
          <p:cNvPr id="114" name="Рисунок 53">
            <a:extLst>
              <a:ext uri="{FF2B5EF4-FFF2-40B4-BE49-F238E27FC236}">
                <a16:creationId xmlns:a16="http://schemas.microsoft.com/office/drawing/2014/main" id="{C34B502F-A197-F244-AC87-47E61702D7C1}"/>
              </a:ext>
            </a:extLst>
          </p:cNvPr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98220" y="3891765"/>
            <a:ext cx="681182" cy="681182"/>
          </a:xfrm>
          <a:prstGeom prst="rect">
            <a:avLst/>
          </a:prstGeom>
        </p:spPr>
      </p:pic>
      <p:sp>
        <p:nvSpPr>
          <p:cNvPr id="115" name="TextBox 114">
            <a:extLst>
              <a:ext uri="{FF2B5EF4-FFF2-40B4-BE49-F238E27FC236}">
                <a16:creationId xmlns:a16="http://schemas.microsoft.com/office/drawing/2014/main" id="{1EAC42F0-A834-2146-B713-4EA033CA7954}"/>
              </a:ext>
            </a:extLst>
          </p:cNvPr>
          <p:cNvSpPr txBox="1"/>
          <p:nvPr/>
        </p:nvSpPr>
        <p:spPr>
          <a:xfrm>
            <a:off x="1213799" y="166863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n-US" sz="24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7526039-BC1E-164B-8BF7-1CE77F4AAA4D}"/>
              </a:ext>
            </a:extLst>
          </p:cNvPr>
          <p:cNvSpPr txBox="1"/>
          <p:nvPr/>
        </p:nvSpPr>
        <p:spPr>
          <a:xfrm>
            <a:off x="2712422" y="166863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n-US" sz="24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BE41D5ED-311A-9D4B-86A5-814A9718945E}"/>
              </a:ext>
            </a:extLst>
          </p:cNvPr>
          <p:cNvSpPr txBox="1"/>
          <p:nvPr/>
        </p:nvSpPr>
        <p:spPr>
          <a:xfrm>
            <a:off x="4224129" y="166863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n-US" sz="24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3685EA29-E0EC-3C4E-85E3-5A657DBA9B58}"/>
              </a:ext>
            </a:extLst>
          </p:cNvPr>
          <p:cNvSpPr txBox="1"/>
          <p:nvPr/>
        </p:nvSpPr>
        <p:spPr>
          <a:xfrm>
            <a:off x="5722951" y="166863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n-US" sz="24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694F7C60-A0DD-0445-A448-D305C33D121C}"/>
              </a:ext>
            </a:extLst>
          </p:cNvPr>
          <p:cNvSpPr txBox="1"/>
          <p:nvPr/>
        </p:nvSpPr>
        <p:spPr>
          <a:xfrm>
            <a:off x="7208803" y="166863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n-US" sz="24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9497B666-24BF-204A-BED2-3DD3FC0EC0BF}"/>
              </a:ext>
            </a:extLst>
          </p:cNvPr>
          <p:cNvSpPr txBox="1"/>
          <p:nvPr/>
        </p:nvSpPr>
        <p:spPr>
          <a:xfrm>
            <a:off x="8717232" y="166863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n-US" sz="24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911304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2372</TotalTime>
  <Words>980</Words>
  <Application>Microsoft Macintosh PowerPoint</Application>
  <PresentationFormat>On-screen Show (16:9)</PresentationFormat>
  <Paragraphs>170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Lato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Ivaylo Lazarov</dc:creator>
  <cp:lastModifiedBy>Dmitry Krikunov</cp:lastModifiedBy>
  <cp:revision>63</cp:revision>
  <dcterms:created xsi:type="dcterms:W3CDTF">2017-10-06T15:53:07Z</dcterms:created>
  <dcterms:modified xsi:type="dcterms:W3CDTF">2019-09-09T10:31:54Z</dcterms:modified>
</cp:coreProperties>
</file>

<file path=docProps/thumbnail.jpeg>
</file>